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49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2" cstate="print"/>
          <a:srcRect t="33333"/>
          <a:stretch>
            <a:fillRect/>
          </a:stretch>
        </p:blipFill>
        <p:spPr>
          <a:xfrm>
            <a:off x="0" y="0"/>
            <a:ext cx="9144000" cy="4572000"/>
          </a:xfrm>
          <a:prstGeom prst="rect">
            <a:avLst/>
          </a:prstGeom>
        </p:spPr>
      </p:pic>
      <p:sp>
        <p:nvSpPr>
          <p:cNvPr id="4" name="Date Placeholder 3"/>
          <p:cNvSpPr>
            <a:spLocks noGrp="1"/>
          </p:cNvSpPr>
          <p:nvPr>
            <p:ph type="dt" sz="half" idx="10"/>
          </p:nvPr>
        </p:nvSpPr>
        <p:spPr/>
        <p:txBody>
          <a:bodyPr/>
          <a:lstStyle/>
          <a:p>
            <a:fld id="{1BABD393-CC4F-47A2-B41F-E23B81BCF2CB}" type="datetimeFigureOut">
              <a:rPr lang="cs-CZ" smtClean="0"/>
              <a:t>11.7.2015</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E049A37F-8EFD-416F-B116-B5020B8231E8}" type="slidenum">
              <a:rPr lang="cs-CZ" smtClean="0"/>
              <a:t>‹#›</a:t>
            </a:fld>
            <a:endParaRPr lang="cs-CZ"/>
          </a:p>
        </p:txBody>
      </p:sp>
      <p:sp>
        <p:nvSpPr>
          <p:cNvPr id="3" name="Subtitle 2"/>
          <p:cNvSpPr>
            <a:spLocks noGrp="1"/>
          </p:cNvSpPr>
          <p:nvPr>
            <p:ph type="subTitle" idx="1"/>
          </p:nvPr>
        </p:nvSpPr>
        <p:spPr>
          <a:xfrm>
            <a:off x="1219200" y="3886200"/>
            <a:ext cx="6400800" cy="1752600"/>
          </a:xfrm>
        </p:spPr>
        <p:txBody>
          <a:bodyPr>
            <a:normAutofit/>
          </a:bodyPr>
          <a:lstStyle>
            <a:lvl1pPr marL="0" indent="0" algn="ctr">
              <a:buNone/>
              <a:defRPr sz="17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dirty="0"/>
          </a:p>
        </p:txBody>
      </p:sp>
      <p:sp>
        <p:nvSpPr>
          <p:cNvPr id="2" name="Title 1"/>
          <p:cNvSpPr>
            <a:spLocks noGrp="1"/>
          </p:cNvSpPr>
          <p:nvPr>
            <p:ph type="ctrTitle"/>
          </p:nvPr>
        </p:nvSpPr>
        <p:spPr>
          <a:xfrm>
            <a:off x="685800" y="2007888"/>
            <a:ext cx="7772400" cy="1470025"/>
          </a:xfrm>
        </p:spPr>
        <p:txBody>
          <a:bodyPr/>
          <a:lstStyle>
            <a:lvl1pPr algn="ctr">
              <a:defRPr sz="3200"/>
            </a:lvl1pPr>
          </a:lstStyle>
          <a:p>
            <a:r>
              <a:rPr lang="cs-CZ" smtClean="0"/>
              <a:t>Kliknutím lze upravit styl.</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1BABD393-CC4F-47A2-B41F-E23B81BCF2CB}" type="datetimeFigureOut">
              <a:rPr lang="cs-CZ" smtClean="0"/>
              <a:t>11.7.2015</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E049A37F-8EFD-416F-B116-B5020B8231E8}"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cs-CZ" smtClean="0"/>
              <a:t>Kliknutím lze upravit styl.</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1BABD393-CC4F-47A2-B41F-E23B81BCF2CB}" type="datetimeFigureOut">
              <a:rPr lang="cs-CZ" smtClean="0"/>
              <a:t>11.7.2015</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E049A37F-8EFD-416F-B116-B5020B8231E8}"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cs-CZ" smtClean="0"/>
              <a:t>Kliknutím lze upravit styl.</a:t>
            </a:r>
            <a:endParaRPr lang="en-US" dirty="0"/>
          </a:p>
        </p:txBody>
      </p:sp>
      <p:sp>
        <p:nvSpPr>
          <p:cNvPr id="4" name="Date Placeholder 3"/>
          <p:cNvSpPr>
            <a:spLocks noGrp="1"/>
          </p:cNvSpPr>
          <p:nvPr>
            <p:ph type="dt" sz="half" idx="10"/>
          </p:nvPr>
        </p:nvSpPr>
        <p:spPr/>
        <p:txBody>
          <a:bodyPr/>
          <a:lstStyle/>
          <a:p>
            <a:fld id="{1BABD393-CC4F-47A2-B41F-E23B81BCF2CB}" type="datetimeFigureOut">
              <a:rPr lang="cs-CZ" smtClean="0"/>
              <a:t>11.7.2015</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E049A37F-8EFD-416F-B116-B5020B8231E8}" type="slidenum">
              <a:rPr lang="cs-CZ" smtClean="0"/>
              <a:t>‹#›</a:t>
            </a:fld>
            <a:endParaRPr lang="cs-CZ"/>
          </a:p>
        </p:txBody>
      </p:sp>
      <p:sp>
        <p:nvSpPr>
          <p:cNvPr id="8" name="Content Placeholder 7"/>
          <p:cNvSpPr>
            <a:spLocks noGrp="1"/>
          </p:cNvSpPr>
          <p:nvPr>
            <p:ph sz="quarter" idx="13"/>
          </p:nvPr>
        </p:nvSpPr>
        <p:spPr>
          <a:xfrm>
            <a:off x="609600" y="1600200"/>
            <a:ext cx="7924800" cy="41148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609600" y="4962525"/>
            <a:ext cx="7885113" cy="1362075"/>
          </a:xfrm>
        </p:spPr>
        <p:txBody>
          <a:bodyPr anchor="t"/>
          <a:lstStyle>
            <a:lvl1pPr algn="l">
              <a:defRPr sz="3200" b="0" i="0" cap="all" baseline="0"/>
            </a:lvl1pPr>
          </a:lstStyle>
          <a:p>
            <a:r>
              <a:rPr lang="cs-CZ" smtClean="0"/>
              <a:t>Kliknutím lze upravit styl.</a:t>
            </a:r>
            <a:endParaRPr lang="en-US" dirty="0"/>
          </a:p>
        </p:txBody>
      </p:sp>
      <p:sp>
        <p:nvSpPr>
          <p:cNvPr id="3" name="Text Placeholder 2"/>
          <p:cNvSpPr>
            <a:spLocks noGrp="1"/>
          </p:cNvSpPr>
          <p:nvPr>
            <p:ph type="body" idx="1"/>
          </p:nvPr>
        </p:nvSpPr>
        <p:spPr>
          <a:xfrm>
            <a:off x="609600" y="3462338"/>
            <a:ext cx="7885113" cy="1500187"/>
          </a:xfrm>
        </p:spPr>
        <p:txBody>
          <a:bodyPr anchor="b">
            <a:normAutofit/>
          </a:bodyPr>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1BABD393-CC4F-47A2-B41F-E23B81BCF2CB}" type="datetimeFigureOut">
              <a:rPr lang="cs-CZ" smtClean="0"/>
              <a:t>11.7.2015</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E049A37F-8EFD-416F-B116-B5020B8231E8}" type="slidenum">
              <a:rPr lang="cs-CZ" smtClean="0"/>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609600" y="1600200"/>
            <a:ext cx="3733800" cy="41148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smtClean="0"/>
          </a:p>
        </p:txBody>
      </p:sp>
      <p:sp>
        <p:nvSpPr>
          <p:cNvPr id="13" name="Content Placeholder 12"/>
          <p:cNvSpPr>
            <a:spLocks noGrp="1"/>
          </p:cNvSpPr>
          <p:nvPr>
            <p:ph sz="quarter" idx="14"/>
          </p:nvPr>
        </p:nvSpPr>
        <p:spPr>
          <a:xfrm>
            <a:off x="4800600" y="1600200"/>
            <a:ext cx="3733800" cy="41148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smtClean="0"/>
          </a:p>
        </p:txBody>
      </p:sp>
      <p:sp>
        <p:nvSpPr>
          <p:cNvPr id="2" name="Title 1"/>
          <p:cNvSpPr>
            <a:spLocks noGrp="1"/>
          </p:cNvSpPr>
          <p:nvPr>
            <p:ph type="title"/>
          </p:nvPr>
        </p:nvSpPr>
        <p:spPr>
          <a:xfrm>
            <a:off x="609600" y="274638"/>
            <a:ext cx="7924800" cy="1143000"/>
          </a:xfrm>
        </p:spPr>
        <p:txBody>
          <a:bodyPr/>
          <a:lstStyle/>
          <a:p>
            <a:r>
              <a:rPr lang="cs-CZ" smtClean="0"/>
              <a:t>Kliknutím lze upravit styl.</a:t>
            </a:r>
            <a:endParaRPr lang="en-US" dirty="0"/>
          </a:p>
        </p:txBody>
      </p:sp>
      <p:sp>
        <p:nvSpPr>
          <p:cNvPr id="5" name="Date Placeholder 4"/>
          <p:cNvSpPr>
            <a:spLocks noGrp="1"/>
          </p:cNvSpPr>
          <p:nvPr>
            <p:ph type="dt" sz="half" idx="10"/>
          </p:nvPr>
        </p:nvSpPr>
        <p:spPr/>
        <p:txBody>
          <a:bodyPr/>
          <a:lstStyle/>
          <a:p>
            <a:fld id="{1BABD393-CC4F-47A2-B41F-E23B81BCF2CB}" type="datetimeFigureOut">
              <a:rPr lang="cs-CZ" smtClean="0"/>
              <a:t>11.7.2015</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E049A37F-8EFD-416F-B116-B5020B8231E8}" type="slidenum">
              <a:rPr lang="cs-CZ" smtClean="0"/>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4800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smtClean="0"/>
          </a:p>
        </p:txBody>
      </p:sp>
      <p:sp>
        <p:nvSpPr>
          <p:cNvPr id="11" name="Content Placeholder 10"/>
          <p:cNvSpPr>
            <a:spLocks noGrp="1"/>
          </p:cNvSpPr>
          <p:nvPr>
            <p:ph sz="quarter" idx="13"/>
          </p:nvPr>
        </p:nvSpPr>
        <p:spPr>
          <a:xfrm>
            <a:off x="609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smtClean="0"/>
          </a:p>
        </p:txBody>
      </p:sp>
      <p:sp>
        <p:nvSpPr>
          <p:cNvPr id="2" name="Title 1"/>
          <p:cNvSpPr>
            <a:spLocks noGrp="1"/>
          </p:cNvSpPr>
          <p:nvPr>
            <p:ph type="title"/>
          </p:nvPr>
        </p:nvSpPr>
        <p:spPr>
          <a:xfrm>
            <a:off x="609600" y="274638"/>
            <a:ext cx="7924800" cy="1143000"/>
          </a:xfrm>
        </p:spPr>
        <p:txBody>
          <a:bodyPr/>
          <a:lstStyle>
            <a:lvl1pPr>
              <a:defRPr/>
            </a:lvl1pPr>
          </a:lstStyle>
          <a:p>
            <a:r>
              <a:rPr lang="cs-CZ" smtClean="0"/>
              <a:t>Kliknutím lze upravit styl.</a:t>
            </a:r>
            <a:endParaRPr lang="en-US" dirty="0"/>
          </a:p>
        </p:txBody>
      </p:sp>
      <p:sp>
        <p:nvSpPr>
          <p:cNvPr id="3" name="Text Placeholder 2"/>
          <p:cNvSpPr>
            <a:spLocks noGrp="1"/>
          </p:cNvSpPr>
          <p:nvPr>
            <p:ph type="body" idx="1"/>
          </p:nvPr>
        </p:nvSpPr>
        <p:spPr>
          <a:xfrm>
            <a:off x="609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5" name="Text Placeholder 4"/>
          <p:cNvSpPr>
            <a:spLocks noGrp="1"/>
          </p:cNvSpPr>
          <p:nvPr>
            <p:ph type="body" sz="quarter" idx="3"/>
          </p:nvPr>
        </p:nvSpPr>
        <p:spPr>
          <a:xfrm>
            <a:off x="4800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7" name="Date Placeholder 6"/>
          <p:cNvSpPr>
            <a:spLocks noGrp="1"/>
          </p:cNvSpPr>
          <p:nvPr>
            <p:ph type="dt" sz="half" idx="10"/>
          </p:nvPr>
        </p:nvSpPr>
        <p:spPr/>
        <p:txBody>
          <a:bodyPr/>
          <a:lstStyle/>
          <a:p>
            <a:fld id="{1BABD393-CC4F-47A2-B41F-E23B81BCF2CB}" type="datetimeFigureOut">
              <a:rPr lang="cs-CZ" smtClean="0"/>
              <a:t>11.7.2015</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E049A37F-8EFD-416F-B116-B5020B8231E8}" type="slidenum">
              <a:rPr lang="cs-CZ" smtClean="0"/>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1BABD393-CC4F-47A2-B41F-E23B81BCF2CB}" type="datetimeFigureOut">
              <a:rPr lang="cs-CZ" smtClean="0"/>
              <a:t>11.7.2015</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E049A37F-8EFD-416F-B116-B5020B8231E8}"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ABD393-CC4F-47A2-B41F-E23B81BCF2CB}" type="datetimeFigureOut">
              <a:rPr lang="cs-CZ" smtClean="0"/>
              <a:t>11.7.2015</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E049A37F-8EFD-416F-B116-B5020B8231E8}"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962400" y="1447800"/>
            <a:ext cx="4648200" cy="42672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2" name="Title 1"/>
          <p:cNvSpPr>
            <a:spLocks noGrp="1"/>
          </p:cNvSpPr>
          <p:nvPr>
            <p:ph type="title"/>
          </p:nvPr>
        </p:nvSpPr>
        <p:spPr>
          <a:xfrm>
            <a:off x="612648" y="1447800"/>
            <a:ext cx="2971800" cy="1097280"/>
          </a:xfrm>
        </p:spPr>
        <p:txBody>
          <a:bodyPr anchor="b"/>
          <a:lstStyle>
            <a:lvl1pPr algn="l">
              <a:defRPr sz="1800" b="0" i="0" cap="none" baseline="0">
                <a:solidFill>
                  <a:schemeClr val="tx2"/>
                </a:solidFill>
              </a:defRPr>
            </a:lvl1pPr>
          </a:lstStyle>
          <a:p>
            <a:r>
              <a:rPr lang="cs-CZ" smtClean="0"/>
              <a:t>Kliknutím lze upravit styl.</a:t>
            </a:r>
            <a:endParaRPr lang="en-US" dirty="0"/>
          </a:p>
        </p:txBody>
      </p:sp>
      <p:sp>
        <p:nvSpPr>
          <p:cNvPr id="4" name="Text Placeholder 3"/>
          <p:cNvSpPr>
            <a:spLocks noGrp="1"/>
          </p:cNvSpPr>
          <p:nvPr>
            <p:ph type="body" sz="half" idx="2"/>
          </p:nvPr>
        </p:nvSpPr>
        <p:spPr>
          <a:xfrm>
            <a:off x="612648" y="2547891"/>
            <a:ext cx="2971800" cy="3167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1BABD393-CC4F-47A2-B41F-E23B81BCF2CB}" type="datetimeFigureOut">
              <a:rPr lang="cs-CZ" smtClean="0"/>
              <a:t>11.7.2015</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E049A37F-8EFD-416F-B116-B5020B8231E8}" type="slidenum">
              <a:rPr lang="cs-CZ" smtClean="0"/>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pic>
        <p:nvPicPr>
          <p:cNvPr id="11" name="Picture 10" descr="horizon.pn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609600" y="1447800"/>
            <a:ext cx="2971800" cy="1097280"/>
          </a:xfrm>
        </p:spPr>
        <p:txBody>
          <a:bodyPr anchor="b"/>
          <a:lstStyle>
            <a:lvl1pPr algn="l">
              <a:defRPr sz="1800" b="0" i="0" cap="none" baseline="0">
                <a:solidFill>
                  <a:schemeClr val="tx2"/>
                </a:solidFill>
              </a:defRPr>
            </a:lvl1pPr>
          </a:lstStyle>
          <a:p>
            <a:r>
              <a:rPr lang="cs-CZ" smtClean="0"/>
              <a:t>Kliknutím lze upravit styl.</a:t>
            </a:r>
            <a:endParaRPr lang="en-US" dirty="0"/>
          </a:p>
        </p:txBody>
      </p:sp>
      <p:sp>
        <p:nvSpPr>
          <p:cNvPr id="3" name="Picture Placeholder 2"/>
          <p:cNvSpPr>
            <a:spLocks noGrp="1"/>
          </p:cNvSpPr>
          <p:nvPr>
            <p:ph type="pic" idx="1"/>
          </p:nvPr>
        </p:nvSpPr>
        <p:spPr>
          <a:xfrm>
            <a:off x="4657344" y="1447800"/>
            <a:ext cx="3419856" cy="347472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normAutofit/>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609600" y="2547890"/>
            <a:ext cx="2971800" cy="2405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1BABD393-CC4F-47A2-B41F-E23B81BCF2CB}" type="datetimeFigureOut">
              <a:rPr lang="cs-CZ" smtClean="0"/>
              <a:t>11.7.2015</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E049A37F-8EFD-416F-B116-B5020B8231E8}" type="slidenum">
              <a:rPr lang="cs-CZ" smtClean="0"/>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b" anchorCtr="0">
            <a:noAutofit/>
          </a:bodyPr>
          <a:lstStyle/>
          <a:p>
            <a:r>
              <a:rPr lang="cs-CZ" smtClean="0"/>
              <a:t>Kliknutím lze upravit styl.</a:t>
            </a:r>
            <a:endParaRPr lang="en-US" dirty="0"/>
          </a:p>
        </p:txBody>
      </p:sp>
      <p:sp>
        <p:nvSpPr>
          <p:cNvPr id="3" name="Text Placeholder 2"/>
          <p:cNvSpPr>
            <a:spLocks noGrp="1"/>
          </p:cNvSpPr>
          <p:nvPr>
            <p:ph type="body" idx="1"/>
          </p:nvPr>
        </p:nvSpPr>
        <p:spPr>
          <a:xfrm>
            <a:off x="609600" y="1600200"/>
            <a:ext cx="79248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smtClean="0"/>
          </a:p>
        </p:txBody>
      </p:sp>
      <p:sp>
        <p:nvSpPr>
          <p:cNvPr id="4" name="Date Placeholder 3"/>
          <p:cNvSpPr>
            <a:spLocks noGrp="1"/>
          </p:cNvSpPr>
          <p:nvPr>
            <p:ph type="dt" sz="half" idx="2"/>
          </p:nvPr>
        </p:nvSpPr>
        <p:spPr>
          <a:xfrm>
            <a:off x="5715000" y="6356350"/>
            <a:ext cx="1524000" cy="365125"/>
          </a:xfrm>
          <a:prstGeom prst="rect">
            <a:avLst/>
          </a:prstGeom>
        </p:spPr>
        <p:txBody>
          <a:bodyPr vert="horz" lIns="91440" tIns="45720" rIns="91440" bIns="45720" rtlCol="0" anchor="ctr"/>
          <a:lstStyle>
            <a:lvl1pPr algn="r">
              <a:defRPr sz="1000" strike="noStrike" spc="60" baseline="0">
                <a:solidFill>
                  <a:schemeClr val="tx1"/>
                </a:solidFill>
              </a:defRPr>
            </a:lvl1pPr>
          </a:lstStyle>
          <a:p>
            <a:fld id="{1BABD393-CC4F-47A2-B41F-E23B81BCF2CB}" type="datetimeFigureOut">
              <a:rPr lang="cs-CZ" smtClean="0"/>
              <a:t>11.7.2015</a:t>
            </a:fld>
            <a:endParaRPr lang="cs-CZ"/>
          </a:p>
        </p:txBody>
      </p:sp>
      <p:sp>
        <p:nvSpPr>
          <p:cNvPr id="5" name="Footer Placeholder 4"/>
          <p:cNvSpPr>
            <a:spLocks noGrp="1"/>
          </p:cNvSpPr>
          <p:nvPr>
            <p:ph type="ftr" sz="quarter" idx="3"/>
          </p:nvPr>
        </p:nvSpPr>
        <p:spPr>
          <a:xfrm>
            <a:off x="609600" y="6356350"/>
            <a:ext cx="2895600" cy="365125"/>
          </a:xfrm>
          <a:prstGeom prst="rect">
            <a:avLst/>
          </a:prstGeom>
        </p:spPr>
        <p:txBody>
          <a:bodyPr vert="horz" lIns="91440" tIns="45720" rIns="91440" bIns="45720" rtlCol="0" anchor="ctr"/>
          <a:lstStyle>
            <a:lvl1pPr algn="l">
              <a:defRPr sz="1000" cap="all" spc="60" baseline="0">
                <a:solidFill>
                  <a:schemeClr val="tx1"/>
                </a:solidFill>
              </a:defRPr>
            </a:lvl1pPr>
          </a:lstStyle>
          <a:p>
            <a:endParaRPr lang="cs-CZ"/>
          </a:p>
        </p:txBody>
      </p:sp>
      <p:sp>
        <p:nvSpPr>
          <p:cNvPr id="6" name="Slide Number Placeholder 5"/>
          <p:cNvSpPr>
            <a:spLocks noGrp="1"/>
          </p:cNvSpPr>
          <p:nvPr>
            <p:ph type="sldNum" sz="quarter" idx="4"/>
          </p:nvPr>
        </p:nvSpPr>
        <p:spPr>
          <a:xfrm>
            <a:off x="7543800" y="6356350"/>
            <a:ext cx="990600" cy="365125"/>
          </a:xfrm>
          <a:prstGeom prst="rect">
            <a:avLst/>
          </a:prstGeom>
        </p:spPr>
        <p:txBody>
          <a:bodyPr vert="horz" lIns="91440" tIns="45720" rIns="91440" bIns="45720" rtlCol="0" anchor="ctr"/>
          <a:lstStyle>
            <a:lvl1pPr algn="r">
              <a:defRPr sz="1100" baseline="0">
                <a:solidFill>
                  <a:schemeClr val="tx1"/>
                </a:solidFill>
              </a:defRPr>
            </a:lvl1pPr>
          </a:lstStyle>
          <a:p>
            <a:fld id="{E049A37F-8EFD-416F-B116-B5020B8231E8}" type="slidenum">
              <a:rPr lang="cs-CZ" smtClean="0"/>
              <a:t>‹#›</a:t>
            </a:fld>
            <a:endParaRPr lang="cs-CZ"/>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p:txBody>
          <a:bodyPr/>
          <a:lstStyle/>
          <a:p>
            <a:r>
              <a:rPr lang="cs-CZ" dirty="0" smtClean="0"/>
              <a:t>Co je to rootkit a jak funguje</a:t>
            </a:r>
            <a:endParaRPr lang="cs-CZ" dirty="0"/>
          </a:p>
        </p:txBody>
      </p:sp>
      <p:sp>
        <p:nvSpPr>
          <p:cNvPr id="2" name="Nadpis 1"/>
          <p:cNvSpPr>
            <a:spLocks noGrp="1"/>
          </p:cNvSpPr>
          <p:nvPr>
            <p:ph type="ctrTitle"/>
          </p:nvPr>
        </p:nvSpPr>
        <p:spPr/>
        <p:txBody>
          <a:bodyPr/>
          <a:lstStyle/>
          <a:p>
            <a:r>
              <a:rPr lang="cs-CZ" sz="8800" b="1" dirty="0" smtClean="0"/>
              <a:t>Rootkit</a:t>
            </a:r>
            <a:endParaRPr lang="cs-CZ" b="1" dirty="0"/>
          </a:p>
        </p:txBody>
      </p:sp>
    </p:spTree>
    <p:extLst>
      <p:ext uri="{BB962C8B-B14F-4D97-AF65-F5344CB8AC3E}">
        <p14:creationId xmlns:p14="http://schemas.microsoft.com/office/powerpoint/2010/main" val="31263258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solidFill>
                  <a:srgbClr val="FFFFFF"/>
                </a:solidFill>
                <a:latin typeface="Verdana" panose="020B0604030504040204" pitchFamily="34" charset="0"/>
                <a:ea typeface="Verdana" panose="020B0604030504040204" pitchFamily="34" charset="0"/>
                <a:cs typeface="Verdana" panose="020B0604030504040204" pitchFamily="34" charset="0"/>
              </a:rPr>
              <a:t>Rootkit druhy </a:t>
            </a:r>
            <a:r>
              <a:rPr lang="cs-CZ" b="1" dirty="0" err="1">
                <a:solidFill>
                  <a:srgbClr val="FFFFFF"/>
                </a:solidFill>
                <a:latin typeface="Verdana" panose="020B0604030504040204" pitchFamily="34" charset="0"/>
                <a:ea typeface="Verdana" panose="020B0604030504040204" pitchFamily="34" charset="0"/>
                <a:cs typeface="Verdana" panose="020B0604030504040204" pitchFamily="34" charset="0"/>
              </a:rPr>
              <a:t>ii</a:t>
            </a:r>
            <a:r>
              <a:rPr lang="cs-CZ" b="1" dirty="0">
                <a:solidFill>
                  <a:srgbClr val="FFFFFF"/>
                </a:solidFill>
                <a:latin typeface="Verdana" panose="020B0604030504040204" pitchFamily="34" charset="0"/>
                <a:ea typeface="Verdana" panose="020B0604030504040204" pitchFamily="34" charset="0"/>
                <a:cs typeface="Verdana" panose="020B0604030504040204" pitchFamily="34" charset="0"/>
              </a:rPr>
              <a:t> </a:t>
            </a:r>
            <a:r>
              <a:rPr lang="cs-CZ" sz="2400" b="1" dirty="0" err="1"/>
              <a:t>Hypervisor</a:t>
            </a:r>
            <a:r>
              <a:rPr lang="cs-CZ" sz="2400" b="1" dirty="0"/>
              <a:t> </a:t>
            </a:r>
            <a:r>
              <a:rPr lang="cs-CZ" sz="2400" b="1" dirty="0" err="1" smtClean="0"/>
              <a:t>Level</a:t>
            </a:r>
            <a:endParaRPr lang="cs-CZ" dirty="0"/>
          </a:p>
        </p:txBody>
      </p:sp>
      <p:sp>
        <p:nvSpPr>
          <p:cNvPr id="3" name="Zástupný symbol pro obsah 2"/>
          <p:cNvSpPr>
            <a:spLocks noGrp="1"/>
          </p:cNvSpPr>
          <p:nvPr>
            <p:ph sz="quarter" idx="13"/>
          </p:nvPr>
        </p:nvSpPr>
        <p:spPr/>
        <p:txBody>
          <a:bodyPr/>
          <a:lstStyle/>
          <a:p>
            <a:endParaRPr lang="cs-CZ"/>
          </a:p>
        </p:txBody>
      </p:sp>
    </p:spTree>
    <p:extLst>
      <p:ext uri="{BB962C8B-B14F-4D97-AF65-F5344CB8AC3E}">
        <p14:creationId xmlns:p14="http://schemas.microsoft.com/office/powerpoint/2010/main" val="26864344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solidFill>
                  <a:srgbClr val="FFFFFF"/>
                </a:solidFill>
                <a:latin typeface="Verdana" panose="020B0604030504040204" pitchFamily="34" charset="0"/>
                <a:ea typeface="Verdana" panose="020B0604030504040204" pitchFamily="34" charset="0"/>
                <a:cs typeface="Verdana" panose="020B0604030504040204" pitchFamily="34" charset="0"/>
              </a:rPr>
              <a:t>Rootkit druhy </a:t>
            </a:r>
            <a:r>
              <a:rPr lang="cs-CZ" b="1" dirty="0" err="1">
                <a:solidFill>
                  <a:srgbClr val="FFFFFF"/>
                </a:solidFill>
                <a:latin typeface="Verdana" panose="020B0604030504040204" pitchFamily="34" charset="0"/>
                <a:ea typeface="Verdana" panose="020B0604030504040204" pitchFamily="34" charset="0"/>
                <a:cs typeface="Verdana" panose="020B0604030504040204" pitchFamily="34" charset="0"/>
              </a:rPr>
              <a:t>ii</a:t>
            </a:r>
            <a:r>
              <a:rPr lang="cs-CZ" b="1" dirty="0">
                <a:solidFill>
                  <a:srgbClr val="FFFFFF"/>
                </a:solidFill>
                <a:latin typeface="Verdana" panose="020B0604030504040204" pitchFamily="34" charset="0"/>
                <a:ea typeface="Verdana" panose="020B0604030504040204" pitchFamily="34" charset="0"/>
                <a:cs typeface="Verdana" panose="020B0604030504040204" pitchFamily="34" charset="0"/>
              </a:rPr>
              <a:t> </a:t>
            </a:r>
            <a:r>
              <a:rPr lang="cs-CZ" sz="2400" b="1" dirty="0"/>
              <a:t>Firmware a </a:t>
            </a:r>
            <a:r>
              <a:rPr lang="cs-CZ" sz="2400" b="1" dirty="0" smtClean="0"/>
              <a:t>hardware</a:t>
            </a:r>
            <a:endParaRPr lang="cs-CZ" dirty="0"/>
          </a:p>
        </p:txBody>
      </p:sp>
      <p:sp>
        <p:nvSpPr>
          <p:cNvPr id="3" name="Zástupný symbol pro obsah 2"/>
          <p:cNvSpPr>
            <a:spLocks noGrp="1"/>
          </p:cNvSpPr>
          <p:nvPr>
            <p:ph sz="quarter" idx="13"/>
          </p:nvPr>
        </p:nvSpPr>
        <p:spPr/>
        <p:txBody>
          <a:bodyPr/>
          <a:lstStyle/>
          <a:p>
            <a:endParaRPr lang="cs-CZ"/>
          </a:p>
        </p:txBody>
      </p:sp>
    </p:spTree>
    <p:extLst>
      <p:ext uri="{BB962C8B-B14F-4D97-AF65-F5344CB8AC3E}">
        <p14:creationId xmlns:p14="http://schemas.microsoft.com/office/powerpoint/2010/main" val="15624198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3"/>
          </p:nvPr>
        </p:nvSpPr>
        <p:spPr/>
        <p:txBody>
          <a:bodyPr/>
          <a:lstStyle/>
          <a:p>
            <a:endParaRPr lang="cs-CZ"/>
          </a:p>
        </p:txBody>
      </p:sp>
    </p:spTree>
    <p:extLst>
      <p:ext uri="{BB962C8B-B14F-4D97-AF65-F5344CB8AC3E}">
        <p14:creationId xmlns:p14="http://schemas.microsoft.com/office/powerpoint/2010/main" val="20908432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3"/>
          </p:nvPr>
        </p:nvSpPr>
        <p:spPr/>
        <p:txBody>
          <a:bodyPr/>
          <a:lstStyle/>
          <a:p>
            <a:endParaRPr lang="cs-CZ"/>
          </a:p>
        </p:txBody>
      </p:sp>
    </p:spTree>
    <p:extLst>
      <p:ext uri="{BB962C8B-B14F-4D97-AF65-F5344CB8AC3E}">
        <p14:creationId xmlns:p14="http://schemas.microsoft.com/office/powerpoint/2010/main" val="382373263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3"/>
          </p:nvPr>
        </p:nvSpPr>
        <p:spPr/>
        <p:txBody>
          <a:bodyPr/>
          <a:lstStyle/>
          <a:p>
            <a:endParaRPr lang="cs-CZ"/>
          </a:p>
        </p:txBody>
      </p:sp>
    </p:spTree>
    <p:extLst>
      <p:ext uri="{BB962C8B-B14F-4D97-AF65-F5344CB8AC3E}">
        <p14:creationId xmlns:p14="http://schemas.microsoft.com/office/powerpoint/2010/main" val="34010022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Obsah</a:t>
            </a:r>
            <a:endParaRPr lang="cs-CZ" b="1" dirty="0"/>
          </a:p>
        </p:txBody>
      </p:sp>
      <p:graphicFrame>
        <p:nvGraphicFramePr>
          <p:cNvPr id="4" name="Zástupný symbol pro obsah 3"/>
          <p:cNvGraphicFramePr>
            <a:graphicFrameLocks noGrp="1"/>
          </p:cNvGraphicFramePr>
          <p:nvPr>
            <p:ph sz="quarter" idx="13"/>
            <p:extLst>
              <p:ext uri="{D42A27DB-BD31-4B8C-83A1-F6EECF244321}">
                <p14:modId xmlns:p14="http://schemas.microsoft.com/office/powerpoint/2010/main" val="355109298"/>
              </p:ext>
            </p:extLst>
          </p:nvPr>
        </p:nvGraphicFramePr>
        <p:xfrm>
          <a:off x="609600" y="2377440"/>
          <a:ext cx="7924800" cy="2560320"/>
        </p:xfrm>
        <a:graphic>
          <a:graphicData uri="http://schemas.openxmlformats.org/drawingml/2006/table">
            <a:tbl>
              <a:tblPr/>
              <a:tblGrid>
                <a:gridCol w="7924800"/>
              </a:tblGrid>
              <a:tr h="0">
                <a:tc>
                  <a:txBody>
                    <a:bodyPr/>
                    <a:lstStyle/>
                    <a:p>
                      <a:pPr>
                        <a:spcBef>
                          <a:spcPts val="0"/>
                        </a:spcBef>
                        <a:spcAft>
                          <a:spcPts val="0"/>
                        </a:spcAft>
                      </a:pPr>
                      <a:r>
                        <a:rPr lang="cs-CZ" b="1" dirty="0">
                          <a:solidFill>
                            <a:srgbClr val="FFFFFF"/>
                          </a:solidFill>
                          <a:effectLst/>
                          <a:latin typeface="Verdana" panose="020B0604030504040204" pitchFamily="34" charset="0"/>
                          <a:ea typeface="Verdana" panose="020B0604030504040204" pitchFamily="34" charset="0"/>
                          <a:cs typeface="Verdana" panose="020B0604030504040204" pitchFamily="34" charset="0"/>
                        </a:rPr>
                        <a:t>Co jsou rootkity</a:t>
                      </a:r>
                      <a:endParaRPr lang="cs-CZ" dirty="0">
                        <a:solidFill>
                          <a:srgbClr val="FFFFFF"/>
                        </a:solidFill>
                        <a:effectLst/>
                        <a:latin typeface="Verdana" panose="020B0604030504040204" pitchFamily="34" charset="0"/>
                        <a:ea typeface="Verdana" panose="020B0604030504040204" pitchFamily="34" charset="0"/>
                        <a:cs typeface="Verdana" panose="020B0604030504040204" pitchFamily="34" charset="0"/>
                      </a:endParaRPr>
                    </a:p>
                  </a:txBody>
                  <a:tcPr anchor="ctr">
                    <a:lnL>
                      <a:noFill/>
                    </a:lnL>
                    <a:lnR>
                      <a:noFill/>
                    </a:lnR>
                    <a:lnT>
                      <a:noFill/>
                    </a:lnT>
                    <a:lnB>
                      <a:noFill/>
                    </a:lnB>
                  </a:tcPr>
                </a:tc>
              </a:tr>
              <a:tr h="0">
                <a:tc>
                  <a:txBody>
                    <a:bodyPr/>
                    <a:lstStyle/>
                    <a:p>
                      <a:r>
                        <a:rPr lang="cs-CZ" b="1" dirty="0">
                          <a:solidFill>
                            <a:srgbClr val="FFFFFF"/>
                          </a:solidFill>
                          <a:effectLst/>
                          <a:latin typeface="Verdana" panose="020B0604030504040204" pitchFamily="34" charset="0"/>
                          <a:ea typeface="Verdana" panose="020B0604030504040204" pitchFamily="34" charset="0"/>
                          <a:cs typeface="Verdana" panose="020B0604030504040204" pitchFamily="34" charset="0"/>
                        </a:rPr>
                        <a:t>Rootkit použití</a:t>
                      </a:r>
                      <a:endParaRPr lang="cs-CZ" dirty="0">
                        <a:solidFill>
                          <a:srgbClr val="FFFFFF"/>
                        </a:solidFill>
                        <a:effectLst/>
                        <a:latin typeface="Verdana" panose="020B0604030504040204" pitchFamily="34" charset="0"/>
                        <a:ea typeface="Verdana" panose="020B0604030504040204" pitchFamily="34" charset="0"/>
                        <a:cs typeface="Verdana" panose="020B0604030504040204" pitchFamily="34" charset="0"/>
                      </a:endParaRPr>
                    </a:p>
                  </a:txBody>
                  <a:tcPr anchor="ctr">
                    <a:lnL>
                      <a:noFill/>
                    </a:lnL>
                    <a:lnR>
                      <a:noFill/>
                    </a:lnR>
                    <a:lnT>
                      <a:noFill/>
                    </a:lnT>
                    <a:lnB>
                      <a:noFill/>
                    </a:lnB>
                  </a:tcPr>
                </a:tc>
              </a:tr>
              <a:tr h="0">
                <a:tc>
                  <a:txBody>
                    <a:bodyPr/>
                    <a:lstStyle/>
                    <a:p>
                      <a:pPr>
                        <a:spcBef>
                          <a:spcPts val="0"/>
                        </a:spcBef>
                        <a:spcAft>
                          <a:spcPts val="0"/>
                        </a:spcAft>
                      </a:pPr>
                      <a:r>
                        <a:rPr lang="cs-CZ" b="1" dirty="0">
                          <a:solidFill>
                            <a:srgbClr val="FFFFFF"/>
                          </a:solidFill>
                          <a:effectLst/>
                          <a:latin typeface="Verdana" panose="020B0604030504040204" pitchFamily="34" charset="0"/>
                          <a:ea typeface="Verdana" panose="020B0604030504040204" pitchFamily="34" charset="0"/>
                          <a:cs typeface="Verdana" panose="020B0604030504040204" pitchFamily="34" charset="0"/>
                        </a:rPr>
                        <a:t>Rootkit druhy</a:t>
                      </a:r>
                      <a:endParaRPr lang="cs-CZ" dirty="0">
                        <a:solidFill>
                          <a:srgbClr val="FFFFFF"/>
                        </a:solidFill>
                        <a:effectLst/>
                        <a:latin typeface="Verdana" panose="020B0604030504040204" pitchFamily="34" charset="0"/>
                        <a:ea typeface="Verdana" panose="020B0604030504040204" pitchFamily="34" charset="0"/>
                        <a:cs typeface="Verdana" panose="020B0604030504040204" pitchFamily="34" charset="0"/>
                      </a:endParaRPr>
                    </a:p>
                  </a:txBody>
                  <a:tcPr anchor="ctr">
                    <a:lnL>
                      <a:noFill/>
                    </a:lnL>
                    <a:lnR>
                      <a:noFill/>
                    </a:lnR>
                    <a:lnT>
                      <a:noFill/>
                    </a:lnT>
                    <a:lnB>
                      <a:noFill/>
                    </a:lnB>
                  </a:tcPr>
                </a:tc>
              </a:tr>
              <a:tr h="0">
                <a:tc>
                  <a:txBody>
                    <a:bodyPr/>
                    <a:lstStyle/>
                    <a:p>
                      <a:pPr>
                        <a:spcBef>
                          <a:spcPts val="0"/>
                        </a:spcBef>
                        <a:spcAft>
                          <a:spcPts val="0"/>
                        </a:spcAft>
                      </a:pPr>
                      <a:r>
                        <a:rPr lang="cs-CZ" b="1" dirty="0">
                          <a:solidFill>
                            <a:srgbClr val="FFFFFF"/>
                          </a:solidFill>
                          <a:effectLst/>
                          <a:latin typeface="Verdana" panose="020B0604030504040204" pitchFamily="34" charset="0"/>
                          <a:ea typeface="Verdana" panose="020B0604030504040204" pitchFamily="34" charset="0"/>
                          <a:cs typeface="Verdana" panose="020B0604030504040204" pitchFamily="34" charset="0"/>
                        </a:rPr>
                        <a:t>Instalace a maskování</a:t>
                      </a:r>
                      <a:endParaRPr lang="cs-CZ" dirty="0">
                        <a:solidFill>
                          <a:srgbClr val="FFFFFF"/>
                        </a:solidFill>
                        <a:effectLst/>
                        <a:latin typeface="Verdana" panose="020B0604030504040204" pitchFamily="34" charset="0"/>
                        <a:ea typeface="Verdana" panose="020B0604030504040204" pitchFamily="34" charset="0"/>
                        <a:cs typeface="Verdana" panose="020B0604030504040204" pitchFamily="34" charset="0"/>
                      </a:endParaRPr>
                    </a:p>
                  </a:txBody>
                  <a:tcPr anchor="ctr">
                    <a:lnL>
                      <a:noFill/>
                    </a:lnL>
                    <a:lnR>
                      <a:noFill/>
                    </a:lnR>
                    <a:lnT>
                      <a:noFill/>
                    </a:lnT>
                    <a:lnB>
                      <a:noFill/>
                    </a:lnB>
                  </a:tcPr>
                </a:tc>
              </a:tr>
              <a:tr h="0">
                <a:tc>
                  <a:txBody>
                    <a:bodyPr/>
                    <a:lstStyle/>
                    <a:p>
                      <a:pPr>
                        <a:spcBef>
                          <a:spcPts val="0"/>
                        </a:spcBef>
                        <a:spcAft>
                          <a:spcPts val="0"/>
                        </a:spcAft>
                      </a:pPr>
                      <a:r>
                        <a:rPr lang="cs-CZ" b="1" dirty="0">
                          <a:solidFill>
                            <a:srgbClr val="FFFFFF"/>
                          </a:solidFill>
                          <a:effectLst/>
                          <a:latin typeface="Verdana" panose="020B0604030504040204" pitchFamily="34" charset="0"/>
                          <a:ea typeface="Verdana" panose="020B0604030504040204" pitchFamily="34" charset="0"/>
                          <a:cs typeface="Verdana" panose="020B0604030504040204" pitchFamily="34" charset="0"/>
                        </a:rPr>
                        <a:t>Detekce rootkitů</a:t>
                      </a:r>
                      <a:endParaRPr lang="cs-CZ" dirty="0">
                        <a:solidFill>
                          <a:srgbClr val="FFFFFF"/>
                        </a:solidFill>
                        <a:effectLst/>
                        <a:latin typeface="Verdana" panose="020B0604030504040204" pitchFamily="34" charset="0"/>
                        <a:ea typeface="Verdana" panose="020B0604030504040204" pitchFamily="34" charset="0"/>
                        <a:cs typeface="Verdana" panose="020B0604030504040204" pitchFamily="34" charset="0"/>
                      </a:endParaRPr>
                    </a:p>
                  </a:txBody>
                  <a:tcPr anchor="ctr">
                    <a:lnL>
                      <a:noFill/>
                    </a:lnL>
                    <a:lnR>
                      <a:noFill/>
                    </a:lnR>
                    <a:lnT>
                      <a:noFill/>
                    </a:lnT>
                    <a:lnB>
                      <a:noFill/>
                    </a:lnB>
                  </a:tcPr>
                </a:tc>
              </a:tr>
              <a:tr h="0">
                <a:tc>
                  <a:txBody>
                    <a:bodyPr/>
                    <a:lstStyle/>
                    <a:p>
                      <a:r>
                        <a:rPr lang="cs-CZ" b="1" dirty="0">
                          <a:solidFill>
                            <a:srgbClr val="FFFFFF"/>
                          </a:solidFill>
                          <a:effectLst/>
                          <a:latin typeface="Verdana" panose="020B0604030504040204" pitchFamily="34" charset="0"/>
                          <a:ea typeface="Verdana" panose="020B0604030504040204" pitchFamily="34" charset="0"/>
                          <a:cs typeface="Verdana" panose="020B0604030504040204" pitchFamily="34" charset="0"/>
                        </a:rPr>
                        <a:t>Obrana</a:t>
                      </a:r>
                      <a:endParaRPr lang="cs-CZ" dirty="0">
                        <a:solidFill>
                          <a:srgbClr val="FFFFFF"/>
                        </a:solidFill>
                        <a:effectLst/>
                        <a:latin typeface="Verdana" panose="020B0604030504040204" pitchFamily="34" charset="0"/>
                        <a:ea typeface="Verdana" panose="020B0604030504040204" pitchFamily="34" charset="0"/>
                        <a:cs typeface="Verdana" panose="020B0604030504040204" pitchFamily="34" charset="0"/>
                      </a:endParaRPr>
                    </a:p>
                  </a:txBody>
                  <a:tcPr anchor="ctr">
                    <a:lnL>
                      <a:noFill/>
                    </a:lnL>
                    <a:lnR>
                      <a:noFill/>
                    </a:lnR>
                    <a:lnT>
                      <a:noFill/>
                    </a:lnT>
                    <a:lnB>
                      <a:noFill/>
                    </a:lnB>
                  </a:tcPr>
                </a:tc>
              </a:tr>
              <a:tr h="0">
                <a:tc>
                  <a:txBody>
                    <a:bodyPr/>
                    <a:lstStyle/>
                    <a:p>
                      <a:pPr>
                        <a:spcBef>
                          <a:spcPts val="0"/>
                        </a:spcBef>
                        <a:spcAft>
                          <a:spcPts val="0"/>
                        </a:spcAft>
                      </a:pPr>
                      <a:r>
                        <a:rPr lang="cs-CZ" b="1" dirty="0">
                          <a:solidFill>
                            <a:srgbClr val="FFFFFF"/>
                          </a:solidFill>
                          <a:effectLst/>
                          <a:latin typeface="Verdana" panose="020B0604030504040204" pitchFamily="34" charset="0"/>
                          <a:ea typeface="Verdana" panose="020B0604030504040204" pitchFamily="34" charset="0"/>
                          <a:cs typeface="Verdana" panose="020B0604030504040204" pitchFamily="34" charset="0"/>
                        </a:rPr>
                        <a:t>Anti-rootkit software</a:t>
                      </a:r>
                      <a:endParaRPr lang="cs-CZ" dirty="0">
                        <a:solidFill>
                          <a:srgbClr val="FFFFFF"/>
                        </a:solidFill>
                        <a:effectLst/>
                        <a:latin typeface="Verdana" panose="020B0604030504040204" pitchFamily="34" charset="0"/>
                        <a:ea typeface="Verdana" panose="020B0604030504040204" pitchFamily="34" charset="0"/>
                        <a:cs typeface="Verdana" panose="020B0604030504040204" pitchFamily="34" charset="0"/>
                      </a:endParaRPr>
                    </a:p>
                  </a:txBody>
                  <a:tcPr anchor="ctr">
                    <a:lnL>
                      <a:noFill/>
                    </a:lnL>
                    <a:lnR>
                      <a:noFill/>
                    </a:lnR>
                    <a:lnT>
                      <a:noFill/>
                    </a:lnT>
                    <a:lnB>
                      <a:noFill/>
                    </a:lnB>
                  </a:tcPr>
                </a:tc>
              </a:tr>
            </a:tbl>
          </a:graphicData>
        </a:graphic>
      </p:graphicFrame>
    </p:spTree>
    <p:extLst>
      <p:ext uri="{BB962C8B-B14F-4D97-AF65-F5344CB8AC3E}">
        <p14:creationId xmlns:p14="http://schemas.microsoft.com/office/powerpoint/2010/main" val="40526298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solidFill>
                  <a:srgbClr val="FFFFFF"/>
                </a:solidFill>
                <a:latin typeface="Verdana" panose="020B0604030504040204" pitchFamily="34" charset="0"/>
                <a:ea typeface="Verdana" panose="020B0604030504040204" pitchFamily="34" charset="0"/>
                <a:cs typeface="Verdana" panose="020B0604030504040204" pitchFamily="34" charset="0"/>
              </a:rPr>
              <a:t>Co jsou </a:t>
            </a:r>
            <a:r>
              <a:rPr lang="cs-CZ" b="1" dirty="0" smtClean="0">
                <a:solidFill>
                  <a:srgbClr val="FFFFFF"/>
                </a:solidFill>
                <a:latin typeface="Verdana" panose="020B0604030504040204" pitchFamily="34" charset="0"/>
                <a:ea typeface="Verdana" panose="020B0604030504040204" pitchFamily="34" charset="0"/>
                <a:cs typeface="Verdana" panose="020B0604030504040204" pitchFamily="34" charset="0"/>
              </a:rPr>
              <a:t>rootkity</a:t>
            </a:r>
            <a:endParaRPr lang="cs-CZ" dirty="0"/>
          </a:p>
        </p:txBody>
      </p:sp>
      <p:sp>
        <p:nvSpPr>
          <p:cNvPr id="3" name="Zástupný symbol pro obsah 2"/>
          <p:cNvSpPr>
            <a:spLocks noGrp="1"/>
          </p:cNvSpPr>
          <p:nvPr>
            <p:ph sz="quarter" idx="13"/>
          </p:nvPr>
        </p:nvSpPr>
        <p:spPr/>
        <p:txBody>
          <a:bodyPr>
            <a:normAutofit fontScale="92500" lnSpcReduction="20000"/>
          </a:bodyPr>
          <a:lstStyle/>
          <a:p>
            <a:r>
              <a:rPr lang="cs-CZ" b="1" dirty="0">
                <a:latin typeface="Verdana" panose="020B0604030504040204" pitchFamily="34" charset="0"/>
                <a:ea typeface="Verdana" panose="020B0604030504040204" pitchFamily="34" charset="0"/>
                <a:cs typeface="Verdana" panose="020B0604030504040204" pitchFamily="34" charset="0"/>
              </a:rPr>
              <a:t>Rootkit</a:t>
            </a:r>
            <a:r>
              <a:rPr lang="cs-CZ" dirty="0">
                <a:latin typeface="Verdana" panose="020B0604030504040204" pitchFamily="34" charset="0"/>
                <a:ea typeface="Verdana" panose="020B0604030504040204" pitchFamily="34" charset="0"/>
                <a:cs typeface="Verdana" panose="020B0604030504040204" pitchFamily="34" charset="0"/>
              </a:rPr>
              <a:t> (vyslovuj [</a:t>
            </a:r>
            <a:r>
              <a:rPr lang="cs-CZ" dirty="0" err="1">
                <a:latin typeface="Verdana" panose="020B0604030504040204" pitchFamily="34" charset="0"/>
                <a:ea typeface="Verdana" panose="020B0604030504040204" pitchFamily="34" charset="0"/>
                <a:cs typeface="Verdana" panose="020B0604030504040204" pitchFamily="34" charset="0"/>
              </a:rPr>
              <a:t>růtkyt</a:t>
            </a:r>
            <a:r>
              <a:rPr lang="cs-CZ" dirty="0">
                <a:latin typeface="Verdana" panose="020B0604030504040204" pitchFamily="34" charset="0"/>
                <a:ea typeface="Verdana" panose="020B0604030504040204" pitchFamily="34" charset="0"/>
                <a:cs typeface="Verdana" panose="020B0604030504040204" pitchFamily="34" charset="0"/>
              </a:rPr>
              <a:t>]) je sada počítačových programů a technologií, pomocí kterých lze maskovat přítomnost zákeřného software v počítači (například přítomnost virů, trojských koňů, </a:t>
            </a:r>
            <a:r>
              <a:rPr lang="cs-CZ" dirty="0" err="1">
                <a:latin typeface="Verdana" panose="020B0604030504040204" pitchFamily="34" charset="0"/>
                <a:ea typeface="Verdana" panose="020B0604030504040204" pitchFamily="34" charset="0"/>
                <a:cs typeface="Verdana" panose="020B0604030504040204" pitchFamily="34" charset="0"/>
              </a:rPr>
              <a:t>spyware</a:t>
            </a:r>
            <a:r>
              <a:rPr lang="cs-CZ" dirty="0">
                <a:latin typeface="Verdana" panose="020B0604030504040204" pitchFamily="34" charset="0"/>
                <a:ea typeface="Verdana" panose="020B0604030504040204" pitchFamily="34" charset="0"/>
                <a:cs typeface="Verdana" panose="020B0604030504040204" pitchFamily="34" charset="0"/>
              </a:rPr>
              <a:t> a podobně). Rootkit technologie maskuje přítomnost zákeřných programů skrýváním adresářů, v nichž jsou instalovány, API volání, položek registru Windows, procesů, síťových spojení a systémových služeb tak, aby přítomnost zákeřného software nebyla běžně dostupnými systémovými prostředky odhalitelná. Tyto programy jsou nástroje, které umožňují skrývat běžící procesy, soubory a systémové údaje, takže pomáhají útočníkovi zůstat skrytý (upravují operační systém tak, aby nebyly běžnými prostředky uživatele zjistitelné). Rootkity existují pro mnoho operačních systémů, jako jsou Linux, </a:t>
            </a:r>
            <a:r>
              <a:rPr lang="cs-CZ" dirty="0" err="1">
                <a:latin typeface="Verdana" panose="020B0604030504040204" pitchFamily="34" charset="0"/>
                <a:ea typeface="Verdana" panose="020B0604030504040204" pitchFamily="34" charset="0"/>
                <a:cs typeface="Verdana" panose="020B0604030504040204" pitchFamily="34" charset="0"/>
              </a:rPr>
              <a:t>Solaris</a:t>
            </a:r>
            <a:r>
              <a:rPr lang="cs-CZ" dirty="0">
                <a:latin typeface="Verdana" panose="020B0604030504040204" pitchFamily="34" charset="0"/>
                <a:ea typeface="Verdana" panose="020B0604030504040204" pitchFamily="34" charset="0"/>
                <a:cs typeface="Verdana" panose="020B0604030504040204" pitchFamily="34" charset="0"/>
              </a:rPr>
              <a:t> nebo Microsoft Windows. V nedávné době rootkity „proslavila“ společnost Sony BMG, která je dávala na vybraná audio CD. Jejich účelem bylo zabránit uživateli kopírovat obsah CD do počítače. Za tento krok byla firma Sony BMG velice kritizována, protože rootkit měl závažné bezpečnostní chyby, které umožňovaly navázání virů. Navíc rootkit odesílal firmě Sony BMG zprávy o činnosti uživatele, což je samozřejmě protizákonné.</a:t>
            </a:r>
          </a:p>
        </p:txBody>
      </p:sp>
    </p:spTree>
    <p:extLst>
      <p:ext uri="{BB962C8B-B14F-4D97-AF65-F5344CB8AC3E}">
        <p14:creationId xmlns:p14="http://schemas.microsoft.com/office/powerpoint/2010/main" val="168470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09600" y="274638"/>
            <a:ext cx="7924800" cy="634082"/>
          </a:xfrm>
        </p:spPr>
        <p:txBody>
          <a:bodyPr/>
          <a:lstStyle/>
          <a:p>
            <a:r>
              <a:rPr lang="cs-CZ" b="1" dirty="0">
                <a:solidFill>
                  <a:srgbClr val="FFFFFF"/>
                </a:solidFill>
                <a:latin typeface="Verdana" panose="020B0604030504040204" pitchFamily="34" charset="0"/>
                <a:ea typeface="Verdana" panose="020B0604030504040204" pitchFamily="34" charset="0"/>
                <a:cs typeface="Verdana" panose="020B0604030504040204" pitchFamily="34" charset="0"/>
              </a:rPr>
              <a:t>Rootkit </a:t>
            </a:r>
            <a:r>
              <a:rPr lang="cs-CZ" b="1" dirty="0" smtClean="0">
                <a:solidFill>
                  <a:srgbClr val="FFFFFF"/>
                </a:solidFill>
                <a:latin typeface="Verdana" panose="020B0604030504040204" pitchFamily="34" charset="0"/>
                <a:ea typeface="Verdana" panose="020B0604030504040204" pitchFamily="34" charset="0"/>
                <a:cs typeface="Verdana" panose="020B0604030504040204" pitchFamily="34" charset="0"/>
              </a:rPr>
              <a:t>použití i</a:t>
            </a:r>
            <a:endParaRPr lang="cs-CZ" dirty="0"/>
          </a:p>
        </p:txBody>
      </p:sp>
      <p:sp>
        <p:nvSpPr>
          <p:cNvPr id="3" name="Zástupný symbol pro obsah 2"/>
          <p:cNvSpPr>
            <a:spLocks noGrp="1"/>
          </p:cNvSpPr>
          <p:nvPr>
            <p:ph sz="quarter" idx="13"/>
          </p:nvPr>
        </p:nvSpPr>
        <p:spPr>
          <a:xfrm>
            <a:off x="609600" y="908720"/>
            <a:ext cx="7924800" cy="5256584"/>
          </a:xfrm>
        </p:spPr>
        <p:txBody>
          <a:bodyPr>
            <a:noAutofit/>
          </a:bodyPr>
          <a:lstStyle/>
          <a:p>
            <a:r>
              <a:rPr lang="cs-CZ" sz="1200" dirty="0">
                <a:latin typeface="Verdana" panose="020B0604030504040204" pitchFamily="34" charset="0"/>
                <a:ea typeface="Verdana" panose="020B0604030504040204" pitchFamily="34" charset="0"/>
                <a:cs typeface="Verdana" panose="020B0604030504040204" pitchFamily="34" charset="0"/>
              </a:rPr>
              <a:t>Moderní rootkity nemají pozvednout přístup, ale spíše se používají k výrobě další software užitečné zatížení nezjistitelné přidáním </a:t>
            </a:r>
            <a:r>
              <a:rPr lang="cs-CZ" sz="1200" dirty="0" err="1">
                <a:latin typeface="Verdana" panose="020B0604030504040204" pitchFamily="34" charset="0"/>
                <a:ea typeface="Verdana" panose="020B0604030504040204" pitchFamily="34" charset="0"/>
                <a:cs typeface="Verdana" panose="020B0604030504040204" pitchFamily="34" charset="0"/>
              </a:rPr>
              <a:t>stealth</a:t>
            </a:r>
            <a:r>
              <a:rPr lang="cs-CZ" sz="1200" dirty="0">
                <a:latin typeface="Verdana" panose="020B0604030504040204" pitchFamily="34" charset="0"/>
                <a:ea typeface="Verdana" panose="020B0604030504040204" pitchFamily="34" charset="0"/>
                <a:cs typeface="Verdana" panose="020B0604030504040204" pitchFamily="34" charset="0"/>
              </a:rPr>
              <a:t> schopnosti. Většina rootkity jsou klasifikovány jako malware , protože užitečné zatížení, které jsou v balíku s, jsou škodlivé. Například náklad tajně ukrást uživatelská hesla , kreditní karty informace, výpočetních zdrojů, nebo provádět jiné neoprávněné činnosti. Malý počet rootkitů může být považováno za užitné aplikace podle jejich uživatelů: například, rootkit by mohl zahalit si CD-ROM ovladač -</a:t>
            </a:r>
            <a:r>
              <a:rPr lang="cs-CZ" sz="1200" dirty="0" err="1">
                <a:latin typeface="Verdana" panose="020B0604030504040204" pitchFamily="34" charset="0"/>
                <a:ea typeface="Verdana" panose="020B0604030504040204" pitchFamily="34" charset="0"/>
                <a:cs typeface="Verdana" panose="020B0604030504040204" pitchFamily="34" charset="0"/>
              </a:rPr>
              <a:t>emulation</a:t>
            </a:r>
            <a:r>
              <a:rPr lang="cs-CZ" sz="1200" dirty="0">
                <a:latin typeface="Verdana" panose="020B0604030504040204" pitchFamily="34" charset="0"/>
                <a:ea typeface="Verdana" panose="020B0604030504040204" pitchFamily="34" charset="0"/>
                <a:cs typeface="Verdana" panose="020B0604030504040204" pitchFamily="34" charset="0"/>
              </a:rPr>
              <a:t>, který umožňuje videohry uživatelům porazit protipirátská opatření, která vyžadují vložení originálního instalačního média do fyzického optická jednotka k ověření, že software byl legitimně zakoupen, což může být velmi nepohodlné dokonce i pro ty, kteří se legitimně ji zakoupit.</a:t>
            </a:r>
          </a:p>
          <a:p>
            <a:r>
              <a:rPr lang="cs-CZ" sz="1200" dirty="0">
                <a:latin typeface="Verdana" panose="020B0604030504040204" pitchFamily="34" charset="0"/>
                <a:ea typeface="Verdana" panose="020B0604030504040204" pitchFamily="34" charset="0"/>
                <a:cs typeface="Verdana" panose="020B0604030504040204" pitchFamily="34" charset="0"/>
              </a:rPr>
              <a:t>Rootkity a jejich užitečné zatížení mají mnoho využití:</a:t>
            </a:r>
          </a:p>
          <a:p>
            <a:r>
              <a:rPr lang="cs-CZ" sz="1200" dirty="0">
                <a:latin typeface="Verdana" panose="020B0604030504040204" pitchFamily="34" charset="0"/>
                <a:ea typeface="Verdana" panose="020B0604030504040204" pitchFamily="34" charset="0"/>
                <a:cs typeface="Verdana" panose="020B0604030504040204" pitchFamily="34" charset="0"/>
              </a:rPr>
              <a:t>Poskytnout útočníkovi s plným přístupem přes </a:t>
            </a:r>
            <a:r>
              <a:rPr lang="cs-CZ" sz="1200" dirty="0" err="1">
                <a:latin typeface="Verdana" panose="020B0604030504040204" pitchFamily="34" charset="0"/>
                <a:ea typeface="Verdana" panose="020B0604030504040204" pitchFamily="34" charset="0"/>
                <a:cs typeface="Verdana" panose="020B0604030504040204" pitchFamily="34" charset="0"/>
              </a:rPr>
              <a:t>backdoor</a:t>
            </a:r>
            <a:r>
              <a:rPr lang="cs-CZ" sz="1200" dirty="0">
                <a:latin typeface="Verdana" panose="020B0604030504040204" pitchFamily="34" charset="0"/>
                <a:ea typeface="Verdana" panose="020B0604030504040204" pitchFamily="34" charset="0"/>
                <a:cs typeface="Verdana" panose="020B0604030504040204" pitchFamily="34" charset="0"/>
              </a:rPr>
              <a:t> , umožňující neoprávněný přístup k, například, krást nebo falšovat dokumenty. Jedním ze způsobů, jak se touto činností je rozvrátit přihlašovací mechanismus, jako je například / bin / </a:t>
            </a:r>
            <a:r>
              <a:rPr lang="cs-CZ" sz="1200" dirty="0" err="1">
                <a:latin typeface="Verdana" panose="020B0604030504040204" pitchFamily="34" charset="0"/>
                <a:ea typeface="Verdana" panose="020B0604030504040204" pitchFamily="34" charset="0"/>
                <a:cs typeface="Verdana" panose="020B0604030504040204" pitchFamily="34" charset="0"/>
              </a:rPr>
              <a:t>login</a:t>
            </a:r>
            <a:r>
              <a:rPr lang="cs-CZ" sz="1200" dirty="0">
                <a:latin typeface="Verdana" panose="020B0604030504040204" pitchFamily="34" charset="0"/>
                <a:ea typeface="Verdana" panose="020B0604030504040204" pitchFamily="34" charset="0"/>
                <a:cs typeface="Verdana" panose="020B0604030504040204" pitchFamily="34" charset="0"/>
              </a:rPr>
              <a:t> program na unixových systémech nebo GINA v systému Windows. Výměna se zdá fungovat normálně, ale také přijímá tajnou přihlašovací kombinace, která umožňuje útočníkovi přímý přístup k systému s administrátorskými právy, obchází standardní autentizačních a autorizačních mechanismů.</a:t>
            </a:r>
            <a:br>
              <a:rPr lang="cs-CZ" sz="1200" dirty="0">
                <a:latin typeface="Verdana" panose="020B0604030504040204" pitchFamily="34" charset="0"/>
                <a:ea typeface="Verdana" panose="020B0604030504040204" pitchFamily="34" charset="0"/>
                <a:cs typeface="Verdana" panose="020B0604030504040204" pitchFamily="34" charset="0"/>
              </a:rPr>
            </a:br>
            <a:r>
              <a:rPr lang="cs-CZ" sz="1200" dirty="0">
                <a:latin typeface="Verdana" panose="020B0604030504040204" pitchFamily="34" charset="0"/>
                <a:ea typeface="Verdana" panose="020B0604030504040204" pitchFamily="34" charset="0"/>
                <a:cs typeface="Verdana" panose="020B0604030504040204" pitchFamily="34" charset="0"/>
              </a:rPr>
              <a:t>Zakrýt jiný malware , zejména heslem krást klíčové lesní dělníky a počítačových virů . </a:t>
            </a:r>
            <a:br>
              <a:rPr lang="cs-CZ" sz="1200" dirty="0">
                <a:latin typeface="Verdana" panose="020B0604030504040204" pitchFamily="34" charset="0"/>
                <a:ea typeface="Verdana" panose="020B0604030504040204" pitchFamily="34" charset="0"/>
                <a:cs typeface="Verdana" panose="020B0604030504040204" pitchFamily="34" charset="0"/>
              </a:rPr>
            </a:br>
            <a:r>
              <a:rPr lang="cs-CZ" sz="1200" dirty="0">
                <a:latin typeface="Verdana" panose="020B0604030504040204" pitchFamily="34" charset="0"/>
                <a:ea typeface="Verdana" panose="020B0604030504040204" pitchFamily="34" charset="0"/>
                <a:cs typeface="Verdana" panose="020B0604030504040204" pitchFamily="34" charset="0"/>
              </a:rPr>
              <a:t>Přivlastnit ohrožena stroj jako zombie počítače pro útoky na jiných počítačích. (Útok pochází z ohrožení systému nebo sítě, místo systému útočníka.) "Zombie" počítače jsou obvykle členy velkých </a:t>
            </a:r>
            <a:r>
              <a:rPr lang="cs-CZ" sz="1200" dirty="0" err="1">
                <a:latin typeface="Verdana" panose="020B0604030504040204" pitchFamily="34" charset="0"/>
                <a:ea typeface="Verdana" panose="020B0604030504040204" pitchFamily="34" charset="0"/>
                <a:cs typeface="Verdana" panose="020B0604030504040204" pitchFamily="34" charset="0"/>
              </a:rPr>
              <a:t>botnetů</a:t>
            </a:r>
            <a:r>
              <a:rPr lang="cs-CZ" sz="1200" dirty="0">
                <a:latin typeface="Verdana" panose="020B0604030504040204" pitchFamily="34" charset="0"/>
                <a:ea typeface="Verdana" panose="020B0604030504040204" pitchFamily="34" charset="0"/>
                <a:cs typeface="Verdana" panose="020B0604030504040204" pitchFamily="34" charset="0"/>
              </a:rPr>
              <a:t> , které může zahájit útoky </a:t>
            </a:r>
            <a:r>
              <a:rPr lang="cs-CZ" sz="1200" dirty="0" err="1">
                <a:latin typeface="Verdana" panose="020B0604030504040204" pitchFamily="34" charset="0"/>
                <a:ea typeface="Verdana" panose="020B0604030504040204" pitchFamily="34" charset="0"/>
                <a:cs typeface="Verdana" panose="020B0604030504040204" pitchFamily="34" charset="0"/>
              </a:rPr>
              <a:t>denial-of-service</a:t>
            </a:r>
            <a:r>
              <a:rPr lang="cs-CZ" sz="1200" dirty="0">
                <a:latin typeface="Verdana" panose="020B0604030504040204" pitchFamily="34" charset="0"/>
                <a:ea typeface="Verdana" panose="020B0604030504040204" pitchFamily="34" charset="0"/>
                <a:cs typeface="Verdana" panose="020B0604030504040204" pitchFamily="34" charset="0"/>
              </a:rPr>
              <a:t> , distribuovat e-mailové spamu , provádět klikání , atd.</a:t>
            </a:r>
            <a:br>
              <a:rPr lang="cs-CZ" sz="1200" dirty="0">
                <a:latin typeface="Verdana" panose="020B0604030504040204" pitchFamily="34" charset="0"/>
                <a:ea typeface="Verdana" panose="020B0604030504040204" pitchFamily="34" charset="0"/>
                <a:cs typeface="Verdana" panose="020B0604030504040204" pitchFamily="34" charset="0"/>
              </a:rPr>
            </a:br>
            <a:r>
              <a:rPr lang="cs-CZ" sz="1200" dirty="0">
                <a:latin typeface="Verdana" panose="020B0604030504040204" pitchFamily="34" charset="0"/>
                <a:ea typeface="Verdana" panose="020B0604030504040204" pitchFamily="34" charset="0"/>
                <a:cs typeface="Verdana" panose="020B0604030504040204" pitchFamily="34" charset="0"/>
              </a:rPr>
              <a:t>Vymáhání správu digitálních práv (DRM).</a:t>
            </a:r>
            <a:br>
              <a:rPr lang="cs-CZ" sz="1200" dirty="0">
                <a:latin typeface="Verdana" panose="020B0604030504040204" pitchFamily="34" charset="0"/>
                <a:ea typeface="Verdana" panose="020B0604030504040204" pitchFamily="34" charset="0"/>
                <a:cs typeface="Verdana" panose="020B0604030504040204" pitchFamily="34" charset="0"/>
              </a:rPr>
            </a:br>
            <a:r>
              <a:rPr lang="cs-CZ" sz="1200" dirty="0">
                <a:latin typeface="Verdana" panose="020B0604030504040204" pitchFamily="34" charset="0"/>
                <a:ea typeface="Verdana" panose="020B0604030504040204" pitchFamily="34" charset="0"/>
                <a:cs typeface="Verdana" panose="020B0604030504040204" pitchFamily="34" charset="0"/>
              </a:rPr>
              <a:t>V některých případech, rootkity poskytují požadované funkce, a mohou být instalovány záměrně jménem uživatele počítače</a:t>
            </a:r>
            <a:r>
              <a:rPr lang="cs-CZ" sz="1200" dirty="0" smtClean="0">
                <a:latin typeface="Verdana" panose="020B0604030504040204" pitchFamily="34" charset="0"/>
                <a:ea typeface="Verdana" panose="020B0604030504040204" pitchFamily="34" charset="0"/>
                <a:cs typeface="Verdana" panose="020B0604030504040204" pitchFamily="34" charset="0"/>
              </a:rPr>
              <a:t>:</a:t>
            </a:r>
            <a:endParaRPr lang="cs-CZ" sz="12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41905893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solidFill>
                  <a:srgbClr val="FFFFFF"/>
                </a:solidFill>
                <a:latin typeface="Verdana" panose="020B0604030504040204" pitchFamily="34" charset="0"/>
                <a:ea typeface="Verdana" panose="020B0604030504040204" pitchFamily="34" charset="0"/>
                <a:cs typeface="Verdana" panose="020B0604030504040204" pitchFamily="34" charset="0"/>
              </a:rPr>
              <a:t>Rootkit </a:t>
            </a:r>
            <a:r>
              <a:rPr lang="cs-CZ" b="1" dirty="0" smtClean="0">
                <a:solidFill>
                  <a:srgbClr val="FFFFFF"/>
                </a:solidFill>
                <a:latin typeface="Verdana" panose="020B0604030504040204" pitchFamily="34" charset="0"/>
                <a:ea typeface="Verdana" panose="020B0604030504040204" pitchFamily="34" charset="0"/>
                <a:cs typeface="Verdana" panose="020B0604030504040204" pitchFamily="34" charset="0"/>
              </a:rPr>
              <a:t>použití i</a:t>
            </a:r>
            <a:endParaRPr lang="cs-CZ" dirty="0"/>
          </a:p>
        </p:txBody>
      </p:sp>
      <p:sp>
        <p:nvSpPr>
          <p:cNvPr id="3" name="Zástupný symbol pro obsah 2"/>
          <p:cNvSpPr>
            <a:spLocks noGrp="1"/>
          </p:cNvSpPr>
          <p:nvPr>
            <p:ph sz="quarter" idx="13"/>
          </p:nvPr>
        </p:nvSpPr>
        <p:spPr>
          <a:xfrm>
            <a:off x="609600" y="1600200"/>
            <a:ext cx="7924800" cy="4493096"/>
          </a:xfrm>
        </p:spPr>
        <p:txBody>
          <a:bodyPr>
            <a:normAutofit fontScale="92500"/>
          </a:bodyPr>
          <a:lstStyle/>
          <a:p>
            <a:r>
              <a:rPr lang="cs-CZ" sz="1800" dirty="0">
                <a:latin typeface="Verdana" panose="020B0604030504040204" pitchFamily="34" charset="0"/>
                <a:ea typeface="Verdana" panose="020B0604030504040204" pitchFamily="34" charset="0"/>
                <a:cs typeface="Verdana" panose="020B0604030504040204" pitchFamily="34" charset="0"/>
              </a:rPr>
              <a:t>Skrývat podvádění v on-line hrách od softwaru, jako je </a:t>
            </a:r>
            <a:r>
              <a:rPr lang="cs-CZ" sz="1800" dirty="0" err="1">
                <a:latin typeface="Verdana" panose="020B0604030504040204" pitchFamily="34" charset="0"/>
                <a:ea typeface="Verdana" panose="020B0604030504040204" pitchFamily="34" charset="0"/>
                <a:cs typeface="Verdana" panose="020B0604030504040204" pitchFamily="34" charset="0"/>
              </a:rPr>
              <a:t>Warden</a:t>
            </a:r>
            <a:r>
              <a:rPr lang="cs-CZ" sz="1800" dirty="0">
                <a:latin typeface="Verdana" panose="020B0604030504040204" pitchFamily="34" charset="0"/>
                <a:ea typeface="Verdana" panose="020B0604030504040204" pitchFamily="34" charset="0"/>
                <a:cs typeface="Verdana" panose="020B0604030504040204" pitchFamily="34" charset="0"/>
              </a:rPr>
              <a:t> .</a:t>
            </a:r>
            <a:br>
              <a:rPr lang="cs-CZ" sz="1800" dirty="0">
                <a:latin typeface="Verdana" panose="020B0604030504040204" pitchFamily="34" charset="0"/>
                <a:ea typeface="Verdana" panose="020B0604030504040204" pitchFamily="34" charset="0"/>
                <a:cs typeface="Verdana" panose="020B0604030504040204" pitchFamily="34" charset="0"/>
              </a:rPr>
            </a:br>
            <a:r>
              <a:rPr lang="cs-CZ" sz="1800" dirty="0">
                <a:latin typeface="Verdana" panose="020B0604030504040204" pitchFamily="34" charset="0"/>
                <a:ea typeface="Verdana" panose="020B0604030504040204" pitchFamily="34" charset="0"/>
                <a:cs typeface="Verdana" panose="020B0604030504040204" pitchFamily="34" charset="0"/>
              </a:rPr>
              <a:t>Detekce útoků, například, v </a:t>
            </a:r>
            <a:r>
              <a:rPr lang="cs-CZ" sz="1800" dirty="0" err="1">
                <a:latin typeface="Verdana" panose="020B0604030504040204" pitchFamily="34" charset="0"/>
                <a:ea typeface="Verdana" panose="020B0604030504040204" pitchFamily="34" charset="0"/>
                <a:cs typeface="Verdana" panose="020B0604030504040204" pitchFamily="34" charset="0"/>
              </a:rPr>
              <a:t>honeypot</a:t>
            </a:r>
            <a:r>
              <a:rPr lang="cs-CZ" sz="1800" dirty="0">
                <a:latin typeface="Verdana" panose="020B0604030504040204" pitchFamily="34" charset="0"/>
                <a:ea typeface="Verdana" panose="020B0604030504040204" pitchFamily="34" charset="0"/>
                <a:cs typeface="Verdana" panose="020B0604030504040204" pitchFamily="34" charset="0"/>
              </a:rPr>
              <a:t> . </a:t>
            </a:r>
            <a:br>
              <a:rPr lang="cs-CZ" sz="1800" dirty="0">
                <a:latin typeface="Verdana" panose="020B0604030504040204" pitchFamily="34" charset="0"/>
                <a:ea typeface="Verdana" panose="020B0604030504040204" pitchFamily="34" charset="0"/>
                <a:cs typeface="Verdana" panose="020B0604030504040204" pitchFamily="34" charset="0"/>
              </a:rPr>
            </a:br>
            <a:r>
              <a:rPr lang="cs-CZ" sz="1800" dirty="0">
                <a:latin typeface="Verdana" panose="020B0604030504040204" pitchFamily="34" charset="0"/>
                <a:ea typeface="Verdana" panose="020B0604030504040204" pitchFamily="34" charset="0"/>
                <a:cs typeface="Verdana" panose="020B0604030504040204" pitchFamily="34" charset="0"/>
              </a:rPr>
              <a:t>Zvýšit software pro emulaci a bezpečnostní software. </a:t>
            </a:r>
            <a:r>
              <a:rPr lang="cs-CZ" sz="1800" dirty="0" err="1">
                <a:latin typeface="Verdana" panose="020B0604030504040204" pitchFamily="34" charset="0"/>
                <a:ea typeface="Verdana" panose="020B0604030504040204" pitchFamily="34" charset="0"/>
                <a:cs typeface="Verdana" panose="020B0604030504040204" pitchFamily="34" charset="0"/>
              </a:rPr>
              <a:t>Alcohol</a:t>
            </a:r>
            <a:r>
              <a:rPr lang="cs-CZ" sz="1800" dirty="0">
                <a:latin typeface="Verdana" panose="020B0604030504040204" pitchFamily="34" charset="0"/>
                <a:ea typeface="Verdana" panose="020B0604030504040204" pitchFamily="34" charset="0"/>
                <a:cs typeface="Verdana" panose="020B0604030504040204" pitchFamily="34" charset="0"/>
              </a:rPr>
              <a:t> 120% a </a:t>
            </a:r>
            <a:r>
              <a:rPr lang="cs-CZ" sz="1800" dirty="0" err="1">
                <a:latin typeface="Verdana" panose="020B0604030504040204" pitchFamily="34" charset="0"/>
                <a:ea typeface="Verdana" panose="020B0604030504040204" pitchFamily="34" charset="0"/>
                <a:cs typeface="Verdana" panose="020B0604030504040204" pitchFamily="34" charset="0"/>
              </a:rPr>
              <a:t>Daemon</a:t>
            </a:r>
            <a:r>
              <a:rPr lang="cs-CZ" sz="1800" dirty="0">
                <a:latin typeface="Verdana" panose="020B0604030504040204" pitchFamily="34" charset="0"/>
                <a:ea typeface="Verdana" panose="020B0604030504040204" pitchFamily="34" charset="0"/>
                <a:cs typeface="Verdana" panose="020B0604030504040204" pitchFamily="34" charset="0"/>
              </a:rPr>
              <a:t> </a:t>
            </a:r>
            <a:r>
              <a:rPr lang="cs-CZ" sz="1800" dirty="0" err="1">
                <a:latin typeface="Verdana" panose="020B0604030504040204" pitchFamily="34" charset="0"/>
                <a:ea typeface="Verdana" panose="020B0604030504040204" pitchFamily="34" charset="0"/>
                <a:cs typeface="Verdana" panose="020B0604030504040204" pitchFamily="34" charset="0"/>
              </a:rPr>
              <a:t>Tools</a:t>
            </a:r>
            <a:r>
              <a:rPr lang="cs-CZ" sz="1800" dirty="0">
                <a:latin typeface="Verdana" panose="020B0604030504040204" pitchFamily="34" charset="0"/>
                <a:ea typeface="Verdana" panose="020B0604030504040204" pitchFamily="34" charset="0"/>
                <a:cs typeface="Verdana" panose="020B0604030504040204" pitchFamily="34" charset="0"/>
              </a:rPr>
              <a:t> jsou komerční příklady non-nepřátelských rootkity použity k porážce mechanismy ochrany proti kopírování, jako je </a:t>
            </a:r>
            <a:r>
              <a:rPr lang="cs-CZ" sz="1800" dirty="0" err="1">
                <a:latin typeface="Verdana" panose="020B0604030504040204" pitchFamily="34" charset="0"/>
                <a:ea typeface="Verdana" panose="020B0604030504040204" pitchFamily="34" charset="0"/>
                <a:cs typeface="Verdana" panose="020B0604030504040204" pitchFamily="34" charset="0"/>
              </a:rPr>
              <a:t>SafeDisc</a:t>
            </a:r>
            <a:r>
              <a:rPr lang="cs-CZ" sz="1800" dirty="0">
                <a:latin typeface="Verdana" panose="020B0604030504040204" pitchFamily="34" charset="0"/>
                <a:ea typeface="Verdana" panose="020B0604030504040204" pitchFamily="34" charset="0"/>
                <a:cs typeface="Verdana" panose="020B0604030504040204" pitchFamily="34" charset="0"/>
              </a:rPr>
              <a:t> a </a:t>
            </a:r>
            <a:r>
              <a:rPr lang="cs-CZ" sz="1800" dirty="0" err="1">
                <a:latin typeface="Verdana" panose="020B0604030504040204" pitchFamily="34" charset="0"/>
                <a:ea typeface="Verdana" panose="020B0604030504040204" pitchFamily="34" charset="0"/>
                <a:cs typeface="Verdana" panose="020B0604030504040204" pitchFamily="34" charset="0"/>
              </a:rPr>
              <a:t>SecuROM</a:t>
            </a:r>
            <a:r>
              <a:rPr lang="cs-CZ" sz="1800" dirty="0">
                <a:latin typeface="Verdana" panose="020B0604030504040204" pitchFamily="34" charset="0"/>
                <a:ea typeface="Verdana" panose="020B0604030504040204" pitchFamily="34" charset="0"/>
                <a:cs typeface="Verdana" panose="020B0604030504040204" pitchFamily="34" charset="0"/>
              </a:rPr>
              <a:t> . Kaspersky antivirový software také využívá techniky připomínající rootkity se chránit před škodlivým akce. To načte vlastní ovladače zachytit činnost systému, a pak zabrání jiných procesů od škodit sám na sebe. Její procesy nejsou skryté, ale nemůže být ukončena standardními metodami (může být ukončena s </a:t>
            </a:r>
            <a:r>
              <a:rPr lang="cs-CZ" sz="1800" dirty="0" err="1">
                <a:latin typeface="Verdana" panose="020B0604030504040204" pitchFamily="34" charset="0"/>
                <a:ea typeface="Verdana" panose="020B0604030504040204" pitchFamily="34" charset="0"/>
                <a:cs typeface="Verdana" panose="020B0604030504040204" pitchFamily="34" charset="0"/>
              </a:rPr>
              <a:t>Process</a:t>
            </a:r>
            <a:r>
              <a:rPr lang="cs-CZ" sz="1800" dirty="0">
                <a:latin typeface="Verdana" panose="020B0604030504040204" pitchFamily="34" charset="0"/>
                <a:ea typeface="Verdana" panose="020B0604030504040204" pitchFamily="34" charset="0"/>
                <a:cs typeface="Verdana" panose="020B0604030504040204" pitchFamily="34" charset="0"/>
              </a:rPr>
              <a:t> Hacker ).</a:t>
            </a:r>
            <a:br>
              <a:rPr lang="cs-CZ" sz="1800" dirty="0">
                <a:latin typeface="Verdana" panose="020B0604030504040204" pitchFamily="34" charset="0"/>
                <a:ea typeface="Verdana" panose="020B0604030504040204" pitchFamily="34" charset="0"/>
                <a:cs typeface="Verdana" panose="020B0604030504040204" pitchFamily="34" charset="0"/>
              </a:rPr>
            </a:br>
            <a:r>
              <a:rPr lang="cs-CZ" sz="1800" dirty="0">
                <a:latin typeface="Verdana" panose="020B0604030504040204" pitchFamily="34" charset="0"/>
                <a:ea typeface="Verdana" panose="020B0604030504040204" pitchFamily="34" charset="0"/>
                <a:cs typeface="Verdana" panose="020B0604030504040204" pitchFamily="34" charset="0"/>
              </a:rPr>
              <a:t>Ochrana proti krádeži: Notebooky mohou mít BIOS založený rootkit software, který bude pravidelně hlásit na ústřední orgán, který umožňuje notebook má být monitorován, zdravotně postižené nebo vymazán z informací v případě, že je ukradené. </a:t>
            </a:r>
            <a:br>
              <a:rPr lang="cs-CZ" sz="1800" dirty="0">
                <a:latin typeface="Verdana" panose="020B0604030504040204" pitchFamily="34" charset="0"/>
                <a:ea typeface="Verdana" panose="020B0604030504040204" pitchFamily="34" charset="0"/>
                <a:cs typeface="Verdana" panose="020B0604030504040204" pitchFamily="34" charset="0"/>
              </a:rPr>
            </a:br>
            <a:r>
              <a:rPr lang="cs-CZ" sz="1800" dirty="0">
                <a:latin typeface="Verdana" panose="020B0604030504040204" pitchFamily="34" charset="0"/>
                <a:ea typeface="Verdana" panose="020B0604030504040204" pitchFamily="34" charset="0"/>
                <a:cs typeface="Verdana" panose="020B0604030504040204" pitchFamily="34" charset="0"/>
              </a:rPr>
              <a:t>Obcházení aktivace produktu společnosti Microsoft</a:t>
            </a:r>
          </a:p>
          <a:p>
            <a:endParaRPr lang="cs-CZ"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6037763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solidFill>
                  <a:srgbClr val="FFFFFF"/>
                </a:solidFill>
                <a:latin typeface="Verdana" panose="020B0604030504040204" pitchFamily="34" charset="0"/>
                <a:ea typeface="Verdana" panose="020B0604030504040204" pitchFamily="34" charset="0"/>
                <a:cs typeface="Verdana" panose="020B0604030504040204" pitchFamily="34" charset="0"/>
              </a:rPr>
              <a:t>Rootkit </a:t>
            </a:r>
            <a:r>
              <a:rPr lang="cs-CZ" b="1" dirty="0" smtClean="0">
                <a:solidFill>
                  <a:srgbClr val="FFFFFF"/>
                </a:solidFill>
                <a:latin typeface="Verdana" panose="020B0604030504040204" pitchFamily="34" charset="0"/>
                <a:ea typeface="Verdana" panose="020B0604030504040204" pitchFamily="34" charset="0"/>
                <a:cs typeface="Verdana" panose="020B0604030504040204" pitchFamily="34" charset="0"/>
              </a:rPr>
              <a:t>druhy i</a:t>
            </a:r>
            <a:endParaRPr lang="cs-CZ" dirty="0"/>
          </a:p>
        </p:txBody>
      </p:sp>
      <p:pic>
        <p:nvPicPr>
          <p:cNvPr id="2049" name="Picture 1" descr="C:\Users\tester\OneDrive\Weby\Rootkit\rootkit-623x409_small.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03613" y="1500188"/>
            <a:ext cx="647700" cy="619125"/>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C:\Users\tester\OneDrive\Weby\Rootkit\rootkit-623x409_small.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03613" y="1500188"/>
            <a:ext cx="647700" cy="619125"/>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descr="C:\Users\tester\OneDrive\Weby\Rootkit\rootkit-623x409_small.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03613" y="1500188"/>
            <a:ext cx="647700" cy="619125"/>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C:\Users\tester\OneDrive\Weby\Rootkit\rootkit-623x409_small.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03613" y="1500188"/>
            <a:ext cx="647700" cy="619125"/>
          </a:xfrm>
          <a:prstGeom prst="rect">
            <a:avLst/>
          </a:prstGeom>
          <a:noFill/>
          <a:extLst>
            <a:ext uri="{909E8E84-426E-40DD-AFC4-6F175D3DCCD1}">
              <a14:hiddenFill xmlns:a14="http://schemas.microsoft.com/office/drawing/2010/main">
                <a:solidFill>
                  <a:srgbClr val="FFFFFF"/>
                </a:solidFill>
              </a14:hiddenFill>
            </a:ext>
          </a:extLst>
        </p:spPr>
      </p:pic>
      <p:pic>
        <p:nvPicPr>
          <p:cNvPr id="2053" name="Picture 5" descr="C:\Users\tester\OneDrive\Weby\Rootkit\rootkit-623x409_small.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03613" y="1500188"/>
            <a:ext cx="647700" cy="61912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 name="Zástupný symbol pro obsah 5"/>
          <p:cNvGraphicFramePr>
            <a:graphicFrameLocks noGrp="1"/>
          </p:cNvGraphicFramePr>
          <p:nvPr>
            <p:ph sz="quarter" idx="13"/>
            <p:extLst>
              <p:ext uri="{D42A27DB-BD31-4B8C-83A1-F6EECF244321}">
                <p14:modId xmlns:p14="http://schemas.microsoft.com/office/powerpoint/2010/main" val="1780285440"/>
              </p:ext>
            </p:extLst>
          </p:nvPr>
        </p:nvGraphicFramePr>
        <p:xfrm>
          <a:off x="609600" y="2708920"/>
          <a:ext cx="7490792" cy="2286000"/>
        </p:xfrm>
        <a:graphic>
          <a:graphicData uri="http://schemas.openxmlformats.org/drawingml/2006/table">
            <a:tbl>
              <a:tblPr/>
              <a:tblGrid>
                <a:gridCol w="7490792"/>
              </a:tblGrid>
              <a:tr h="0">
                <a:tc>
                  <a:txBody>
                    <a:bodyPr/>
                    <a:lstStyle/>
                    <a:p>
                      <a:r>
                        <a:rPr lang="cs-CZ" sz="2400" b="1" dirty="0">
                          <a:effectLst/>
                        </a:rPr>
                        <a:t>Uživatelský mód</a:t>
                      </a:r>
                      <a:endParaRPr lang="cs-CZ" sz="2400" dirty="0">
                        <a:effectLst/>
                      </a:endParaRPr>
                    </a:p>
                  </a:txBody>
                  <a:tcPr anchor="ctr">
                    <a:lnL>
                      <a:noFill/>
                    </a:lnL>
                    <a:lnR>
                      <a:noFill/>
                    </a:lnR>
                    <a:lnT>
                      <a:noFill/>
                    </a:lnT>
                    <a:lnB>
                      <a:noFill/>
                    </a:lnB>
                  </a:tcPr>
                </a:tc>
              </a:tr>
              <a:tr h="0">
                <a:tc>
                  <a:txBody>
                    <a:bodyPr/>
                    <a:lstStyle/>
                    <a:p>
                      <a:r>
                        <a:rPr lang="cs-CZ" sz="2400" b="1" i="0" kern="1200" dirty="0" smtClean="0">
                          <a:solidFill>
                            <a:schemeClr val="tx1"/>
                          </a:solidFill>
                          <a:effectLst/>
                          <a:latin typeface="+mn-lt"/>
                          <a:ea typeface="+mn-ea"/>
                          <a:cs typeface="+mn-cs"/>
                        </a:rPr>
                        <a:t>Kernel mód</a:t>
                      </a:r>
                      <a:endParaRPr lang="cs-CZ" sz="2400" dirty="0">
                        <a:effectLst/>
                      </a:endParaRPr>
                    </a:p>
                  </a:txBody>
                  <a:tcPr anchor="ctr">
                    <a:lnL>
                      <a:noFill/>
                    </a:lnL>
                    <a:lnR>
                      <a:noFill/>
                    </a:lnR>
                    <a:lnT>
                      <a:noFill/>
                    </a:lnT>
                    <a:lnB>
                      <a:noFill/>
                    </a:lnB>
                  </a:tcPr>
                </a:tc>
              </a:tr>
              <a:tr h="0">
                <a:tc>
                  <a:txBody>
                    <a:bodyPr/>
                    <a:lstStyle/>
                    <a:p>
                      <a:r>
                        <a:rPr lang="cs-CZ" sz="2400" b="1" i="0" kern="1200" dirty="0" err="1" smtClean="0">
                          <a:solidFill>
                            <a:schemeClr val="tx1"/>
                          </a:solidFill>
                          <a:effectLst/>
                          <a:latin typeface="+mn-lt"/>
                          <a:ea typeface="+mn-ea"/>
                          <a:cs typeface="+mn-cs"/>
                        </a:rPr>
                        <a:t>Bootkits</a:t>
                      </a:r>
                      <a:endParaRPr lang="cs-CZ" sz="2400" dirty="0">
                        <a:effectLst/>
                      </a:endParaRPr>
                    </a:p>
                  </a:txBody>
                  <a:tcPr anchor="ctr">
                    <a:lnL>
                      <a:noFill/>
                    </a:lnL>
                    <a:lnR>
                      <a:noFill/>
                    </a:lnR>
                    <a:lnT>
                      <a:noFill/>
                    </a:lnT>
                    <a:lnB>
                      <a:noFill/>
                    </a:lnB>
                  </a:tcPr>
                </a:tc>
              </a:tr>
              <a:tr h="0">
                <a:tc>
                  <a:txBody>
                    <a:bodyPr/>
                    <a:lstStyle/>
                    <a:p>
                      <a:r>
                        <a:rPr lang="cs-CZ" sz="2400" b="1" i="0" kern="1200" dirty="0" err="1" smtClean="0">
                          <a:solidFill>
                            <a:schemeClr val="tx1"/>
                          </a:solidFill>
                          <a:effectLst/>
                          <a:latin typeface="+mn-lt"/>
                          <a:ea typeface="+mn-ea"/>
                          <a:cs typeface="+mn-cs"/>
                        </a:rPr>
                        <a:t>Hypervisor</a:t>
                      </a:r>
                      <a:r>
                        <a:rPr lang="cs-CZ" sz="2400" b="1" i="0" kern="1200" dirty="0" smtClean="0">
                          <a:solidFill>
                            <a:schemeClr val="tx1"/>
                          </a:solidFill>
                          <a:effectLst/>
                          <a:latin typeface="+mn-lt"/>
                          <a:ea typeface="+mn-ea"/>
                          <a:cs typeface="+mn-cs"/>
                        </a:rPr>
                        <a:t> </a:t>
                      </a:r>
                      <a:r>
                        <a:rPr lang="cs-CZ" sz="2400" b="1" i="0" kern="1200" dirty="0" err="1" smtClean="0">
                          <a:solidFill>
                            <a:schemeClr val="tx1"/>
                          </a:solidFill>
                          <a:effectLst/>
                          <a:latin typeface="+mn-lt"/>
                          <a:ea typeface="+mn-ea"/>
                          <a:cs typeface="+mn-cs"/>
                        </a:rPr>
                        <a:t>Level</a:t>
                      </a:r>
                      <a:endParaRPr lang="cs-CZ" sz="2400" dirty="0">
                        <a:effectLst/>
                      </a:endParaRPr>
                    </a:p>
                  </a:txBody>
                  <a:tcPr anchor="ctr">
                    <a:lnL>
                      <a:noFill/>
                    </a:lnL>
                    <a:lnR>
                      <a:noFill/>
                    </a:lnR>
                    <a:lnT>
                      <a:noFill/>
                    </a:lnT>
                    <a:lnB>
                      <a:noFill/>
                    </a:lnB>
                  </a:tcPr>
                </a:tc>
              </a:tr>
              <a:tr h="0">
                <a:tc>
                  <a:txBody>
                    <a:bodyPr/>
                    <a:lstStyle/>
                    <a:p>
                      <a:r>
                        <a:rPr lang="cs-CZ" sz="2400" b="1" i="0" kern="1200" dirty="0" smtClean="0">
                          <a:solidFill>
                            <a:schemeClr val="tx1"/>
                          </a:solidFill>
                          <a:effectLst/>
                          <a:latin typeface="+mn-lt"/>
                          <a:ea typeface="+mn-ea"/>
                          <a:cs typeface="+mn-cs"/>
                        </a:rPr>
                        <a:t>Firmware a hardware</a:t>
                      </a:r>
                      <a:endParaRPr lang="cs-CZ" sz="2400" dirty="0">
                        <a:effectLst/>
                      </a:endParaRPr>
                    </a:p>
                  </a:txBody>
                  <a:tcPr anchor="ctr">
                    <a:lnL>
                      <a:noFill/>
                    </a:lnL>
                    <a:lnR>
                      <a:noFill/>
                    </a:lnR>
                    <a:lnT>
                      <a:noFill/>
                    </a:lnT>
                    <a:lnB>
                      <a:noFill/>
                    </a:lnB>
                  </a:tcPr>
                </a:tc>
              </a:tr>
            </a:tbl>
          </a:graphicData>
        </a:graphic>
      </p:graphicFrame>
      <p:sp>
        <p:nvSpPr>
          <p:cNvPr id="7" name="Rectangle 6"/>
          <p:cNvSpPr>
            <a:spLocks noChangeArrowheads="1"/>
          </p:cNvSpPr>
          <p:nvPr/>
        </p:nvSpPr>
        <p:spPr bwMode="auto">
          <a:xfrm>
            <a:off x="609600" y="34750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800" b="0" i="0" u="none" strike="noStrike" cap="none" normalizeH="0" baseline="0" smtClean="0">
                <a:ln>
                  <a:noFill/>
                </a:ln>
                <a:solidFill>
                  <a:schemeClr val="tx1"/>
                </a:solidFill>
                <a:effectLst/>
                <a:latin typeface="Arial" pitchFamily="34" charset="0"/>
                <a:cs typeface="Arial" pitchFamily="34" charset="0"/>
              </a:rPr>
              <a:t/>
            </a:r>
            <a:br>
              <a:rPr kumimoji="0" lang="cs-CZ" altLang="cs-CZ" sz="1800" b="0" i="0" u="none" strike="noStrike" cap="none" normalizeH="0" baseline="0" smtClean="0">
                <a:ln>
                  <a:noFill/>
                </a:ln>
                <a:solidFill>
                  <a:schemeClr val="tx1"/>
                </a:solidFill>
                <a:effectLst/>
                <a:latin typeface="Arial" pitchFamily="34" charset="0"/>
                <a:cs typeface="Arial" pitchFamily="34" charset="0"/>
              </a:rPr>
            </a:br>
            <a:endParaRPr kumimoji="0" lang="cs-CZ" altLang="cs-CZ"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1573581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solidFill>
                  <a:srgbClr val="FFFFFF"/>
                </a:solidFill>
                <a:latin typeface="Verdana" panose="020B0604030504040204" pitchFamily="34" charset="0"/>
                <a:ea typeface="Verdana" panose="020B0604030504040204" pitchFamily="34" charset="0"/>
                <a:cs typeface="Verdana" panose="020B0604030504040204" pitchFamily="34" charset="0"/>
              </a:rPr>
              <a:t>Rootkit druhy </a:t>
            </a:r>
            <a:r>
              <a:rPr lang="cs-CZ" b="1" dirty="0" err="1" smtClean="0">
                <a:solidFill>
                  <a:srgbClr val="FFFFFF"/>
                </a:solidFill>
                <a:latin typeface="Verdana" panose="020B0604030504040204" pitchFamily="34" charset="0"/>
                <a:ea typeface="Verdana" panose="020B0604030504040204" pitchFamily="34" charset="0"/>
                <a:cs typeface="Verdana" panose="020B0604030504040204" pitchFamily="34" charset="0"/>
              </a:rPr>
              <a:t>ii</a:t>
            </a:r>
            <a:r>
              <a:rPr lang="cs-CZ" b="1" dirty="0" smtClean="0">
                <a:solidFill>
                  <a:srgbClr val="FFFFFF"/>
                </a:solidFill>
                <a:latin typeface="Verdana" panose="020B0604030504040204" pitchFamily="34" charset="0"/>
                <a:ea typeface="Verdana" panose="020B0604030504040204" pitchFamily="34" charset="0"/>
                <a:cs typeface="Verdana" panose="020B0604030504040204" pitchFamily="34" charset="0"/>
              </a:rPr>
              <a:t> </a:t>
            </a:r>
            <a:r>
              <a:rPr lang="cs-CZ" sz="2400" b="1" dirty="0"/>
              <a:t>Uživatelský </a:t>
            </a:r>
            <a:r>
              <a:rPr lang="cs-CZ" sz="2400" b="1" dirty="0" smtClean="0"/>
              <a:t>mód</a:t>
            </a:r>
            <a:endParaRPr lang="cs-CZ" dirty="0"/>
          </a:p>
        </p:txBody>
      </p:sp>
      <p:sp>
        <p:nvSpPr>
          <p:cNvPr id="3" name="Zástupný symbol pro obsah 2"/>
          <p:cNvSpPr>
            <a:spLocks noGrp="1"/>
          </p:cNvSpPr>
          <p:nvPr>
            <p:ph sz="quarter" idx="13"/>
          </p:nvPr>
        </p:nvSpPr>
        <p:spPr/>
        <p:txBody>
          <a:bodyPr/>
          <a:lstStyle/>
          <a:p>
            <a:endParaRPr lang="cs-CZ"/>
          </a:p>
        </p:txBody>
      </p:sp>
    </p:spTree>
    <p:extLst>
      <p:ext uri="{BB962C8B-B14F-4D97-AF65-F5344CB8AC3E}">
        <p14:creationId xmlns:p14="http://schemas.microsoft.com/office/powerpoint/2010/main" val="2955969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solidFill>
                  <a:srgbClr val="FFFFFF"/>
                </a:solidFill>
                <a:latin typeface="Verdana" panose="020B0604030504040204" pitchFamily="34" charset="0"/>
                <a:ea typeface="Verdana" panose="020B0604030504040204" pitchFamily="34" charset="0"/>
                <a:cs typeface="Verdana" panose="020B0604030504040204" pitchFamily="34" charset="0"/>
              </a:rPr>
              <a:t>Rootkit druhy </a:t>
            </a:r>
            <a:r>
              <a:rPr lang="cs-CZ" b="1" dirty="0" err="1">
                <a:solidFill>
                  <a:srgbClr val="FFFFFF"/>
                </a:solidFill>
                <a:latin typeface="Verdana" panose="020B0604030504040204" pitchFamily="34" charset="0"/>
                <a:ea typeface="Verdana" panose="020B0604030504040204" pitchFamily="34" charset="0"/>
                <a:cs typeface="Verdana" panose="020B0604030504040204" pitchFamily="34" charset="0"/>
              </a:rPr>
              <a:t>ii</a:t>
            </a:r>
            <a:r>
              <a:rPr lang="cs-CZ" b="1" dirty="0">
                <a:solidFill>
                  <a:srgbClr val="FFFFFF"/>
                </a:solidFill>
                <a:latin typeface="Verdana" panose="020B0604030504040204" pitchFamily="34" charset="0"/>
                <a:ea typeface="Verdana" panose="020B0604030504040204" pitchFamily="34" charset="0"/>
                <a:cs typeface="Verdana" panose="020B0604030504040204" pitchFamily="34" charset="0"/>
              </a:rPr>
              <a:t> </a:t>
            </a:r>
            <a:r>
              <a:rPr lang="cs-CZ" sz="2400" b="1" dirty="0"/>
              <a:t>Kernel </a:t>
            </a:r>
            <a:r>
              <a:rPr lang="cs-CZ" sz="2400" b="1" dirty="0" smtClean="0"/>
              <a:t>mód</a:t>
            </a:r>
            <a:endParaRPr lang="cs-CZ" dirty="0"/>
          </a:p>
        </p:txBody>
      </p:sp>
      <p:sp>
        <p:nvSpPr>
          <p:cNvPr id="3" name="Zástupný symbol pro obsah 2"/>
          <p:cNvSpPr>
            <a:spLocks noGrp="1"/>
          </p:cNvSpPr>
          <p:nvPr>
            <p:ph sz="quarter" idx="13"/>
          </p:nvPr>
        </p:nvSpPr>
        <p:spPr/>
        <p:txBody>
          <a:bodyPr/>
          <a:lstStyle/>
          <a:p>
            <a:endParaRPr lang="cs-CZ"/>
          </a:p>
        </p:txBody>
      </p:sp>
    </p:spTree>
    <p:extLst>
      <p:ext uri="{BB962C8B-B14F-4D97-AF65-F5344CB8AC3E}">
        <p14:creationId xmlns:p14="http://schemas.microsoft.com/office/powerpoint/2010/main" val="22579880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solidFill>
                  <a:srgbClr val="FFFFFF"/>
                </a:solidFill>
                <a:latin typeface="Verdana" panose="020B0604030504040204" pitchFamily="34" charset="0"/>
                <a:ea typeface="Verdana" panose="020B0604030504040204" pitchFamily="34" charset="0"/>
                <a:cs typeface="Verdana" panose="020B0604030504040204" pitchFamily="34" charset="0"/>
              </a:rPr>
              <a:t>Rootkit druhy </a:t>
            </a:r>
            <a:r>
              <a:rPr lang="cs-CZ" b="1" dirty="0" err="1">
                <a:solidFill>
                  <a:srgbClr val="FFFFFF"/>
                </a:solidFill>
                <a:latin typeface="Verdana" panose="020B0604030504040204" pitchFamily="34" charset="0"/>
                <a:ea typeface="Verdana" panose="020B0604030504040204" pitchFamily="34" charset="0"/>
                <a:cs typeface="Verdana" panose="020B0604030504040204" pitchFamily="34" charset="0"/>
              </a:rPr>
              <a:t>ii</a:t>
            </a:r>
            <a:r>
              <a:rPr lang="cs-CZ" b="1" dirty="0">
                <a:solidFill>
                  <a:srgbClr val="FFFFFF"/>
                </a:solidFill>
                <a:latin typeface="Verdana" panose="020B0604030504040204" pitchFamily="34" charset="0"/>
                <a:ea typeface="Verdana" panose="020B0604030504040204" pitchFamily="34" charset="0"/>
                <a:cs typeface="Verdana" panose="020B0604030504040204" pitchFamily="34" charset="0"/>
              </a:rPr>
              <a:t> </a:t>
            </a:r>
            <a:r>
              <a:rPr lang="cs-CZ" sz="2400" b="1" dirty="0" err="1"/>
              <a:t>Bootkits</a:t>
            </a:r>
            <a:endParaRPr lang="cs-CZ" dirty="0"/>
          </a:p>
        </p:txBody>
      </p:sp>
      <p:sp>
        <p:nvSpPr>
          <p:cNvPr id="3" name="Zástupný symbol pro obsah 2"/>
          <p:cNvSpPr>
            <a:spLocks noGrp="1"/>
          </p:cNvSpPr>
          <p:nvPr>
            <p:ph sz="quarter" idx="13"/>
          </p:nvPr>
        </p:nvSpPr>
        <p:spPr/>
        <p:txBody>
          <a:bodyPr/>
          <a:lstStyle/>
          <a:p>
            <a:endParaRPr lang="cs-CZ"/>
          </a:p>
        </p:txBody>
      </p:sp>
    </p:spTree>
    <p:extLst>
      <p:ext uri="{BB962C8B-B14F-4D97-AF65-F5344CB8AC3E}">
        <p14:creationId xmlns:p14="http://schemas.microsoft.com/office/powerpoint/2010/main" val="2502322308"/>
      </p:ext>
    </p:extLst>
  </p:cSld>
  <p:clrMapOvr>
    <a:masterClrMapping/>
  </p:clrMapOvr>
  <p:timing>
    <p:tnLst>
      <p:par>
        <p:cTn id="1" dur="indefinite" restart="never" nodeType="tmRoot"/>
      </p:par>
    </p:tnLst>
  </p:timing>
</p:sld>
</file>

<file path=ppt/theme/theme1.xml><?xml version="1.0" encoding="utf-8"?>
<a:theme xmlns:a="http://schemas.openxmlformats.org/drawingml/2006/main" name="Horizont">
  <a:themeElements>
    <a:clrScheme name="Horizont">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Horizont">
      <a:maj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Horizont">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44</TotalTime>
  <Words>495</Words>
  <Application>Microsoft Office PowerPoint</Application>
  <PresentationFormat>Předvádění na obrazovce (4:3)</PresentationFormat>
  <Paragraphs>30</Paragraphs>
  <Slides>14</Slides>
  <Notes>0</Notes>
  <HiddenSlides>0</HiddenSlides>
  <MMClips>0</MMClips>
  <ScaleCrop>false</ScaleCrop>
  <HeadingPairs>
    <vt:vector size="4" baseType="variant">
      <vt:variant>
        <vt:lpstr>Motiv</vt:lpstr>
      </vt:variant>
      <vt:variant>
        <vt:i4>1</vt:i4>
      </vt:variant>
      <vt:variant>
        <vt:lpstr>Nadpisy snímků</vt:lpstr>
      </vt:variant>
      <vt:variant>
        <vt:i4>14</vt:i4>
      </vt:variant>
    </vt:vector>
  </HeadingPairs>
  <TitlesOfParts>
    <vt:vector size="15" baseType="lpstr">
      <vt:lpstr>Horizont</vt:lpstr>
      <vt:lpstr>Rootkit</vt:lpstr>
      <vt:lpstr>Obsah</vt:lpstr>
      <vt:lpstr>Co jsou rootkity</vt:lpstr>
      <vt:lpstr>Rootkit použití i</vt:lpstr>
      <vt:lpstr>Rootkit použití i</vt:lpstr>
      <vt:lpstr>Rootkit druhy i</vt:lpstr>
      <vt:lpstr>Rootkit druhy ii Uživatelský mód</vt:lpstr>
      <vt:lpstr>Rootkit druhy ii Kernel mód</vt:lpstr>
      <vt:lpstr>Rootkit druhy ii Bootkits</vt:lpstr>
      <vt:lpstr>Rootkit druhy ii Hypervisor Level</vt:lpstr>
      <vt:lpstr>Rootkit druhy ii Firmware a hardware</vt:lpstr>
      <vt:lpstr>Prezentace aplikace PowerPoint</vt:lpstr>
      <vt:lpstr>Prezentace aplikace PowerPoint</vt:lpstr>
      <vt:lpstr>Prezentace aplikace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Rootkit</dc:title>
  <dc:creator>tester</dc:creator>
  <cp:lastModifiedBy>tester</cp:lastModifiedBy>
  <cp:revision>16</cp:revision>
  <dcterms:created xsi:type="dcterms:W3CDTF">2015-07-09T11:33:21Z</dcterms:created>
  <dcterms:modified xsi:type="dcterms:W3CDTF">2015-07-11T13:25:12Z</dcterms:modified>
</cp:coreProperties>
</file>