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ABD393-CC4F-47A2-B41F-E23B81BCF2CB}" type="datetimeFigureOut">
              <a:rPr lang="cs-CZ" smtClean="0"/>
              <a:t>11.7.2015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049A37F-8EFD-416F-B116-B5020B8231E8}" type="slidenum">
              <a:rPr lang="cs-CZ" smtClean="0"/>
              <a:t>‹#›</a:t>
            </a:fld>
            <a:endParaRPr lang="cs-CZ"/>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cs-CZ" smtClean="0"/>
              <a:t>Kliknutím lze upravit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1BABD393-CC4F-47A2-B41F-E23B81BCF2CB}" type="datetimeFigureOut">
              <a:rPr lang="cs-CZ" smtClean="0"/>
              <a:t>11.7.2015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049A37F-8EFD-416F-B116-B5020B8231E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1BABD393-CC4F-47A2-B41F-E23B81BCF2CB}" type="datetimeFigureOut">
              <a:rPr lang="cs-CZ" smtClean="0"/>
              <a:t>11.7.2015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049A37F-8EFD-416F-B116-B5020B8231E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cs-CZ" smtClean="0"/>
              <a:t>Kliknutím lze upravit styl.</a:t>
            </a:r>
            <a:endParaRPr lang="en-US" dirty="0"/>
          </a:p>
        </p:txBody>
      </p:sp>
      <p:sp>
        <p:nvSpPr>
          <p:cNvPr id="4" name="Date Placeholder 3"/>
          <p:cNvSpPr>
            <a:spLocks noGrp="1"/>
          </p:cNvSpPr>
          <p:nvPr>
            <p:ph type="dt" sz="half" idx="10"/>
          </p:nvPr>
        </p:nvSpPr>
        <p:spPr/>
        <p:txBody>
          <a:bodyPr/>
          <a:lstStyle/>
          <a:p>
            <a:fld id="{1BABD393-CC4F-47A2-B41F-E23B81BCF2CB}" type="datetimeFigureOut">
              <a:rPr lang="cs-CZ" smtClean="0"/>
              <a:t>11.7.2015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049A37F-8EFD-416F-B116-B5020B8231E8}" type="slidenum">
              <a:rPr lang="cs-CZ" smtClean="0"/>
              <a:t>‹#›</a:t>
            </a:fld>
            <a:endParaRPr lang="cs-CZ"/>
          </a:p>
        </p:txBody>
      </p:sp>
      <p:sp>
        <p:nvSpPr>
          <p:cNvPr id="8" name="Content Placeholder 7"/>
          <p:cNvSpPr>
            <a:spLocks noGrp="1"/>
          </p:cNvSpPr>
          <p:nvPr>
            <p:ph sz="quarter" idx="13"/>
          </p:nvPr>
        </p:nvSpPr>
        <p:spPr>
          <a:xfrm>
            <a:off x="609600" y="1600200"/>
            <a:ext cx="7924800" cy="4114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cs-CZ" smtClean="0"/>
              <a:t>Kliknutím lze upravit styl.</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1BABD393-CC4F-47A2-B41F-E23B81BCF2CB}" type="datetimeFigureOut">
              <a:rPr lang="cs-CZ" smtClean="0"/>
              <a:t>11.7.2015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049A37F-8EFD-416F-B116-B5020B8231E8}"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2" name="Title 1"/>
          <p:cNvSpPr>
            <a:spLocks noGrp="1"/>
          </p:cNvSpPr>
          <p:nvPr>
            <p:ph type="title"/>
          </p:nvPr>
        </p:nvSpPr>
        <p:spPr>
          <a:xfrm>
            <a:off x="609600" y="274638"/>
            <a:ext cx="7924800" cy="1143000"/>
          </a:xfrm>
        </p:spPr>
        <p:txBody>
          <a:bodyPr/>
          <a:lstStyle/>
          <a:p>
            <a:r>
              <a:rPr lang="cs-CZ" smtClean="0"/>
              <a:t>Kliknutím lze upravit styl.</a:t>
            </a:r>
            <a:endParaRPr lang="en-US" dirty="0"/>
          </a:p>
        </p:txBody>
      </p:sp>
      <p:sp>
        <p:nvSpPr>
          <p:cNvPr id="5" name="Date Placeholder 4"/>
          <p:cNvSpPr>
            <a:spLocks noGrp="1"/>
          </p:cNvSpPr>
          <p:nvPr>
            <p:ph type="dt" sz="half" idx="10"/>
          </p:nvPr>
        </p:nvSpPr>
        <p:spPr/>
        <p:txBody>
          <a:bodyPr/>
          <a:lstStyle/>
          <a:p>
            <a:fld id="{1BABD393-CC4F-47A2-B41F-E23B81BCF2CB}" type="datetimeFigureOut">
              <a:rPr lang="cs-CZ" smtClean="0"/>
              <a:t>11.7.2015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049A37F-8EFD-416F-B116-B5020B8231E8}"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7" name="Date Placeholder 6"/>
          <p:cNvSpPr>
            <a:spLocks noGrp="1"/>
          </p:cNvSpPr>
          <p:nvPr>
            <p:ph type="dt" sz="half" idx="10"/>
          </p:nvPr>
        </p:nvSpPr>
        <p:spPr/>
        <p:txBody>
          <a:bodyPr/>
          <a:lstStyle/>
          <a:p>
            <a:fld id="{1BABD393-CC4F-47A2-B41F-E23B81BCF2CB}" type="datetimeFigureOut">
              <a:rPr lang="cs-CZ" smtClean="0"/>
              <a:t>11.7.2015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049A37F-8EFD-416F-B116-B5020B8231E8}"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1BABD393-CC4F-47A2-B41F-E23B81BCF2CB}" type="datetimeFigureOut">
              <a:rPr lang="cs-CZ" smtClean="0"/>
              <a:t>11.7.2015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049A37F-8EFD-416F-B116-B5020B8231E8}"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BD393-CC4F-47A2-B41F-E23B81BCF2CB}" type="datetimeFigureOut">
              <a:rPr lang="cs-CZ" smtClean="0"/>
              <a:t>11.7.2015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049A37F-8EFD-416F-B116-B5020B8231E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BABD393-CC4F-47A2-B41F-E23B81BCF2CB}" type="datetimeFigureOut">
              <a:rPr lang="cs-CZ" smtClean="0"/>
              <a:t>11.7.2015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049A37F-8EFD-416F-B116-B5020B8231E8}"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BABD393-CC4F-47A2-B41F-E23B81BCF2CB}" type="datetimeFigureOut">
              <a:rPr lang="cs-CZ" smtClean="0"/>
              <a:t>11.7.2015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049A37F-8EFD-416F-B116-B5020B8231E8}"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BABD393-CC4F-47A2-B41F-E23B81BCF2CB}" type="datetimeFigureOut">
              <a:rPr lang="cs-CZ" smtClean="0"/>
              <a:t>11.7.2015</a:t>
            </a:fld>
            <a:endParaRPr lang="cs-CZ"/>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cs-CZ"/>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049A37F-8EFD-416F-B116-B5020B8231E8}"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Co je to rootkit a jak funguje</a:t>
            </a:r>
            <a:endParaRPr lang="cs-CZ" dirty="0"/>
          </a:p>
        </p:txBody>
      </p:sp>
      <p:sp>
        <p:nvSpPr>
          <p:cNvPr id="2" name="Nadpis 1"/>
          <p:cNvSpPr>
            <a:spLocks noGrp="1"/>
          </p:cNvSpPr>
          <p:nvPr>
            <p:ph type="ctrTitle"/>
          </p:nvPr>
        </p:nvSpPr>
        <p:spPr/>
        <p:txBody>
          <a:bodyPr/>
          <a:lstStyle/>
          <a:p>
            <a:r>
              <a:rPr lang="cs-CZ" sz="8800" b="1" dirty="0" smtClean="0"/>
              <a:t>Rootkit</a:t>
            </a:r>
            <a:endParaRPr lang="cs-CZ" b="1" dirty="0"/>
          </a:p>
        </p:txBody>
      </p:sp>
    </p:spTree>
    <p:extLst>
      <p:ext uri="{BB962C8B-B14F-4D97-AF65-F5344CB8AC3E}">
        <p14:creationId xmlns:p14="http://schemas.microsoft.com/office/powerpoint/2010/main" val="3126325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Rootkit druhy </a:t>
            </a:r>
            <a:r>
              <a:rPr lang="cs-CZ" b="1" dirty="0" err="1">
                <a:solidFill>
                  <a:srgbClr val="FFFFFF"/>
                </a:solidFill>
                <a:latin typeface="Verdana" panose="020B0604030504040204" pitchFamily="34" charset="0"/>
                <a:ea typeface="Verdana" panose="020B0604030504040204" pitchFamily="34" charset="0"/>
                <a:cs typeface="Verdana" panose="020B0604030504040204" pitchFamily="34" charset="0"/>
              </a:rPr>
              <a:t>ii</a:t>
            </a:r>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 </a:t>
            </a:r>
            <a:r>
              <a:rPr lang="cs-CZ" sz="2400" b="1" dirty="0" err="1"/>
              <a:t>Hypervisor</a:t>
            </a:r>
            <a:r>
              <a:rPr lang="cs-CZ" sz="2400" b="1" dirty="0"/>
              <a:t> </a:t>
            </a:r>
            <a:r>
              <a:rPr lang="cs-CZ" sz="2400" b="1" dirty="0" err="1" smtClean="0"/>
              <a:t>Level</a:t>
            </a:r>
            <a:endParaRPr lang="cs-CZ" dirty="0"/>
          </a:p>
        </p:txBody>
      </p:sp>
      <p:sp>
        <p:nvSpPr>
          <p:cNvPr id="3" name="Zástupný symbol pro obsah 2"/>
          <p:cNvSpPr>
            <a:spLocks noGrp="1"/>
          </p:cNvSpPr>
          <p:nvPr>
            <p:ph sz="quarter" idx="13"/>
          </p:nvPr>
        </p:nvSpPr>
        <p:spPr/>
        <p:txBody>
          <a:bodyPr/>
          <a:lstStyle/>
          <a:p>
            <a:endParaRPr lang="cs-CZ"/>
          </a:p>
        </p:txBody>
      </p:sp>
    </p:spTree>
    <p:extLst>
      <p:ext uri="{BB962C8B-B14F-4D97-AF65-F5344CB8AC3E}">
        <p14:creationId xmlns:p14="http://schemas.microsoft.com/office/powerpoint/2010/main" val="2686434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Rootkit druhy </a:t>
            </a:r>
            <a:r>
              <a:rPr lang="cs-CZ" b="1" dirty="0" err="1">
                <a:solidFill>
                  <a:srgbClr val="FFFFFF"/>
                </a:solidFill>
                <a:latin typeface="Verdana" panose="020B0604030504040204" pitchFamily="34" charset="0"/>
                <a:ea typeface="Verdana" panose="020B0604030504040204" pitchFamily="34" charset="0"/>
                <a:cs typeface="Verdana" panose="020B0604030504040204" pitchFamily="34" charset="0"/>
              </a:rPr>
              <a:t>ii</a:t>
            </a:r>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 </a:t>
            </a:r>
            <a:r>
              <a:rPr lang="cs-CZ" sz="2400" b="1" dirty="0"/>
              <a:t>Firmware a </a:t>
            </a:r>
            <a:r>
              <a:rPr lang="cs-CZ" sz="2400" b="1" dirty="0" smtClean="0"/>
              <a:t>hardware</a:t>
            </a:r>
            <a:endParaRPr lang="cs-CZ" dirty="0"/>
          </a:p>
        </p:txBody>
      </p:sp>
      <p:sp>
        <p:nvSpPr>
          <p:cNvPr id="3" name="Zástupný symbol pro obsah 2"/>
          <p:cNvSpPr>
            <a:spLocks noGrp="1"/>
          </p:cNvSpPr>
          <p:nvPr>
            <p:ph sz="quarter" idx="13"/>
          </p:nvPr>
        </p:nvSpPr>
        <p:spPr/>
        <p:txBody>
          <a:bodyPr/>
          <a:lstStyle/>
          <a:p>
            <a:endParaRPr lang="cs-CZ"/>
          </a:p>
        </p:txBody>
      </p:sp>
    </p:spTree>
    <p:extLst>
      <p:ext uri="{BB962C8B-B14F-4D97-AF65-F5344CB8AC3E}">
        <p14:creationId xmlns:p14="http://schemas.microsoft.com/office/powerpoint/2010/main" val="1562419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3"/>
          </p:nvPr>
        </p:nvSpPr>
        <p:spPr/>
        <p:txBody>
          <a:bodyPr/>
          <a:lstStyle/>
          <a:p>
            <a:endParaRPr lang="cs-CZ"/>
          </a:p>
        </p:txBody>
      </p:sp>
    </p:spTree>
    <p:extLst>
      <p:ext uri="{BB962C8B-B14F-4D97-AF65-F5344CB8AC3E}">
        <p14:creationId xmlns:p14="http://schemas.microsoft.com/office/powerpoint/2010/main" val="2090843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3"/>
          </p:nvPr>
        </p:nvSpPr>
        <p:spPr/>
        <p:txBody>
          <a:bodyPr/>
          <a:lstStyle/>
          <a:p>
            <a:endParaRPr lang="cs-CZ"/>
          </a:p>
        </p:txBody>
      </p:sp>
    </p:spTree>
    <p:extLst>
      <p:ext uri="{BB962C8B-B14F-4D97-AF65-F5344CB8AC3E}">
        <p14:creationId xmlns:p14="http://schemas.microsoft.com/office/powerpoint/2010/main" val="3823732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3"/>
          </p:nvPr>
        </p:nvSpPr>
        <p:spPr/>
        <p:txBody>
          <a:bodyPr/>
          <a:lstStyle/>
          <a:p>
            <a:endParaRPr lang="cs-CZ"/>
          </a:p>
        </p:txBody>
      </p:sp>
    </p:spTree>
    <p:extLst>
      <p:ext uri="{BB962C8B-B14F-4D97-AF65-F5344CB8AC3E}">
        <p14:creationId xmlns:p14="http://schemas.microsoft.com/office/powerpoint/2010/main" val="3401002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Obsah</a:t>
            </a:r>
            <a:endParaRPr lang="cs-CZ" b="1" dirty="0"/>
          </a:p>
        </p:txBody>
      </p:sp>
      <p:graphicFrame>
        <p:nvGraphicFramePr>
          <p:cNvPr id="4" name="Zástupný symbol pro obsah 3"/>
          <p:cNvGraphicFramePr>
            <a:graphicFrameLocks noGrp="1"/>
          </p:cNvGraphicFramePr>
          <p:nvPr>
            <p:ph sz="quarter" idx="13"/>
            <p:extLst>
              <p:ext uri="{D42A27DB-BD31-4B8C-83A1-F6EECF244321}">
                <p14:modId xmlns:p14="http://schemas.microsoft.com/office/powerpoint/2010/main" val="355109298"/>
              </p:ext>
            </p:extLst>
          </p:nvPr>
        </p:nvGraphicFramePr>
        <p:xfrm>
          <a:off x="609600" y="2377440"/>
          <a:ext cx="7924800" cy="2560320"/>
        </p:xfrm>
        <a:graphic>
          <a:graphicData uri="http://schemas.openxmlformats.org/drawingml/2006/table">
            <a:tbl>
              <a:tblPr/>
              <a:tblGrid>
                <a:gridCol w="7924800"/>
              </a:tblGrid>
              <a:tr h="0">
                <a:tc>
                  <a:txBody>
                    <a:bodyPr/>
                    <a:lstStyle/>
                    <a:p>
                      <a:pPr>
                        <a:spcBef>
                          <a:spcPts val="0"/>
                        </a:spcBef>
                        <a:spcAft>
                          <a:spcPts val="0"/>
                        </a:spcAft>
                      </a:pPr>
                      <a:r>
                        <a:rPr lang="cs-CZ"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Co jsou rootkity</a:t>
                      </a:r>
                      <a:endParaRPr lang="cs-CZ" dirty="0">
                        <a:solidFill>
                          <a:srgbClr val="FFFFFF"/>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a:noFill/>
                    </a:lnL>
                    <a:lnR>
                      <a:noFill/>
                    </a:lnR>
                    <a:lnT>
                      <a:noFill/>
                    </a:lnT>
                    <a:lnB>
                      <a:noFill/>
                    </a:lnB>
                  </a:tcPr>
                </a:tc>
              </a:tr>
              <a:tr h="0">
                <a:tc>
                  <a:txBody>
                    <a:bodyPr/>
                    <a:lstStyle/>
                    <a:p>
                      <a:r>
                        <a:rPr lang="cs-CZ"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Rootkit použití</a:t>
                      </a:r>
                      <a:endParaRPr lang="cs-CZ" dirty="0">
                        <a:solidFill>
                          <a:srgbClr val="FFFFFF"/>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a:noFill/>
                    </a:lnL>
                    <a:lnR>
                      <a:noFill/>
                    </a:lnR>
                    <a:lnT>
                      <a:noFill/>
                    </a:lnT>
                    <a:lnB>
                      <a:noFill/>
                    </a:lnB>
                  </a:tcPr>
                </a:tc>
              </a:tr>
              <a:tr h="0">
                <a:tc>
                  <a:txBody>
                    <a:bodyPr/>
                    <a:lstStyle/>
                    <a:p>
                      <a:pPr>
                        <a:spcBef>
                          <a:spcPts val="0"/>
                        </a:spcBef>
                        <a:spcAft>
                          <a:spcPts val="0"/>
                        </a:spcAft>
                      </a:pPr>
                      <a:r>
                        <a:rPr lang="cs-CZ"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Rootkit druhy</a:t>
                      </a:r>
                      <a:endParaRPr lang="cs-CZ" dirty="0">
                        <a:solidFill>
                          <a:srgbClr val="FFFFFF"/>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a:noFill/>
                    </a:lnL>
                    <a:lnR>
                      <a:noFill/>
                    </a:lnR>
                    <a:lnT>
                      <a:noFill/>
                    </a:lnT>
                    <a:lnB>
                      <a:noFill/>
                    </a:lnB>
                  </a:tcPr>
                </a:tc>
              </a:tr>
              <a:tr h="0">
                <a:tc>
                  <a:txBody>
                    <a:bodyPr/>
                    <a:lstStyle/>
                    <a:p>
                      <a:pPr>
                        <a:spcBef>
                          <a:spcPts val="0"/>
                        </a:spcBef>
                        <a:spcAft>
                          <a:spcPts val="0"/>
                        </a:spcAft>
                      </a:pPr>
                      <a:r>
                        <a:rPr lang="cs-CZ"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Instalace a maskování</a:t>
                      </a:r>
                      <a:endParaRPr lang="cs-CZ" dirty="0">
                        <a:solidFill>
                          <a:srgbClr val="FFFFFF"/>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a:noFill/>
                    </a:lnL>
                    <a:lnR>
                      <a:noFill/>
                    </a:lnR>
                    <a:lnT>
                      <a:noFill/>
                    </a:lnT>
                    <a:lnB>
                      <a:noFill/>
                    </a:lnB>
                  </a:tcPr>
                </a:tc>
              </a:tr>
              <a:tr h="0">
                <a:tc>
                  <a:txBody>
                    <a:bodyPr/>
                    <a:lstStyle/>
                    <a:p>
                      <a:pPr>
                        <a:spcBef>
                          <a:spcPts val="0"/>
                        </a:spcBef>
                        <a:spcAft>
                          <a:spcPts val="0"/>
                        </a:spcAft>
                      </a:pPr>
                      <a:r>
                        <a:rPr lang="cs-CZ"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Detekce rootkitů</a:t>
                      </a:r>
                      <a:endParaRPr lang="cs-CZ" dirty="0">
                        <a:solidFill>
                          <a:srgbClr val="FFFFFF"/>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a:noFill/>
                    </a:lnL>
                    <a:lnR>
                      <a:noFill/>
                    </a:lnR>
                    <a:lnT>
                      <a:noFill/>
                    </a:lnT>
                    <a:lnB>
                      <a:noFill/>
                    </a:lnB>
                  </a:tcPr>
                </a:tc>
              </a:tr>
              <a:tr h="0">
                <a:tc>
                  <a:txBody>
                    <a:bodyPr/>
                    <a:lstStyle/>
                    <a:p>
                      <a:r>
                        <a:rPr lang="cs-CZ"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Obrana</a:t>
                      </a:r>
                      <a:endParaRPr lang="cs-CZ" dirty="0">
                        <a:solidFill>
                          <a:srgbClr val="FFFFFF"/>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a:noFill/>
                    </a:lnL>
                    <a:lnR>
                      <a:noFill/>
                    </a:lnR>
                    <a:lnT>
                      <a:noFill/>
                    </a:lnT>
                    <a:lnB>
                      <a:noFill/>
                    </a:lnB>
                  </a:tcPr>
                </a:tc>
              </a:tr>
              <a:tr h="0">
                <a:tc>
                  <a:txBody>
                    <a:bodyPr/>
                    <a:lstStyle/>
                    <a:p>
                      <a:pPr>
                        <a:spcBef>
                          <a:spcPts val="0"/>
                        </a:spcBef>
                        <a:spcAft>
                          <a:spcPts val="0"/>
                        </a:spcAft>
                      </a:pPr>
                      <a:r>
                        <a:rPr lang="cs-CZ"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Anti-rootkit software</a:t>
                      </a:r>
                      <a:endParaRPr lang="cs-CZ" dirty="0">
                        <a:solidFill>
                          <a:srgbClr val="FFFFFF"/>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4052629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Co jsou </a:t>
            </a:r>
            <a:r>
              <a:rPr lang="cs-CZ" b="1" dirty="0" smtClean="0">
                <a:solidFill>
                  <a:srgbClr val="FFFFFF"/>
                </a:solidFill>
                <a:latin typeface="Verdana" panose="020B0604030504040204" pitchFamily="34" charset="0"/>
                <a:ea typeface="Verdana" panose="020B0604030504040204" pitchFamily="34" charset="0"/>
                <a:cs typeface="Verdana" panose="020B0604030504040204" pitchFamily="34" charset="0"/>
              </a:rPr>
              <a:t>rootkity</a:t>
            </a:r>
            <a:endParaRPr lang="cs-CZ" dirty="0"/>
          </a:p>
        </p:txBody>
      </p:sp>
      <p:sp>
        <p:nvSpPr>
          <p:cNvPr id="3" name="Zástupný symbol pro obsah 2"/>
          <p:cNvSpPr>
            <a:spLocks noGrp="1"/>
          </p:cNvSpPr>
          <p:nvPr>
            <p:ph sz="quarter" idx="13"/>
          </p:nvPr>
        </p:nvSpPr>
        <p:spPr/>
        <p:txBody>
          <a:bodyPr>
            <a:normAutofit fontScale="92500" lnSpcReduction="20000"/>
          </a:bodyPr>
          <a:lstStyle/>
          <a:p>
            <a:r>
              <a:rPr lang="cs-CZ" b="1" dirty="0">
                <a:latin typeface="Verdana" panose="020B0604030504040204" pitchFamily="34" charset="0"/>
                <a:ea typeface="Verdana" panose="020B0604030504040204" pitchFamily="34" charset="0"/>
                <a:cs typeface="Verdana" panose="020B0604030504040204" pitchFamily="34" charset="0"/>
              </a:rPr>
              <a:t>Rootkit</a:t>
            </a:r>
            <a:r>
              <a:rPr lang="cs-CZ" dirty="0">
                <a:latin typeface="Verdana" panose="020B0604030504040204" pitchFamily="34" charset="0"/>
                <a:ea typeface="Verdana" panose="020B0604030504040204" pitchFamily="34" charset="0"/>
                <a:cs typeface="Verdana" panose="020B0604030504040204" pitchFamily="34" charset="0"/>
              </a:rPr>
              <a:t> (vyslovuj [</a:t>
            </a:r>
            <a:r>
              <a:rPr lang="cs-CZ" dirty="0" err="1">
                <a:latin typeface="Verdana" panose="020B0604030504040204" pitchFamily="34" charset="0"/>
                <a:ea typeface="Verdana" panose="020B0604030504040204" pitchFamily="34" charset="0"/>
                <a:cs typeface="Verdana" panose="020B0604030504040204" pitchFamily="34" charset="0"/>
              </a:rPr>
              <a:t>růtkyt</a:t>
            </a:r>
            <a:r>
              <a:rPr lang="cs-CZ" dirty="0">
                <a:latin typeface="Verdana" panose="020B0604030504040204" pitchFamily="34" charset="0"/>
                <a:ea typeface="Verdana" panose="020B0604030504040204" pitchFamily="34" charset="0"/>
                <a:cs typeface="Verdana" panose="020B0604030504040204" pitchFamily="34" charset="0"/>
              </a:rPr>
              <a:t>]) je sada počítačových programů a technologií, pomocí kterých lze maskovat přítomnost zákeřného software v počítači (například přítomnost virů, trojských koňů, </a:t>
            </a:r>
            <a:r>
              <a:rPr lang="cs-CZ" dirty="0" err="1">
                <a:latin typeface="Verdana" panose="020B0604030504040204" pitchFamily="34" charset="0"/>
                <a:ea typeface="Verdana" panose="020B0604030504040204" pitchFamily="34" charset="0"/>
                <a:cs typeface="Verdana" panose="020B0604030504040204" pitchFamily="34" charset="0"/>
              </a:rPr>
              <a:t>spyware</a:t>
            </a:r>
            <a:r>
              <a:rPr lang="cs-CZ" dirty="0">
                <a:latin typeface="Verdana" panose="020B0604030504040204" pitchFamily="34" charset="0"/>
                <a:ea typeface="Verdana" panose="020B0604030504040204" pitchFamily="34" charset="0"/>
                <a:cs typeface="Verdana" panose="020B0604030504040204" pitchFamily="34" charset="0"/>
              </a:rPr>
              <a:t> a podobně). Rootkit technologie maskuje přítomnost zákeřných programů skrýváním adresářů, v nichž jsou instalovány, API volání, položek registru Windows, procesů, síťových spojení a systémových služeb tak, aby přítomnost zákeřného software nebyla běžně dostupnými systémovými prostředky odhalitelná. Tyto programy jsou nástroje, které umožňují skrývat běžící procesy, soubory a systémové údaje, takže pomáhají útočníkovi zůstat skrytý (upravují operační systém tak, aby nebyly běžnými prostředky uživatele zjistitelné). Rootkity existují pro mnoho operačních systémů, jako jsou Linux, </a:t>
            </a:r>
            <a:r>
              <a:rPr lang="cs-CZ" dirty="0" err="1">
                <a:latin typeface="Verdana" panose="020B0604030504040204" pitchFamily="34" charset="0"/>
                <a:ea typeface="Verdana" panose="020B0604030504040204" pitchFamily="34" charset="0"/>
                <a:cs typeface="Verdana" panose="020B0604030504040204" pitchFamily="34" charset="0"/>
              </a:rPr>
              <a:t>Solaris</a:t>
            </a:r>
            <a:r>
              <a:rPr lang="cs-CZ" dirty="0">
                <a:latin typeface="Verdana" panose="020B0604030504040204" pitchFamily="34" charset="0"/>
                <a:ea typeface="Verdana" panose="020B0604030504040204" pitchFamily="34" charset="0"/>
                <a:cs typeface="Verdana" panose="020B0604030504040204" pitchFamily="34" charset="0"/>
              </a:rPr>
              <a:t> nebo Microsoft Windows. V nedávné době rootkity „proslavila“ společnost Sony BMG, která je dávala na vybraná audio CD. Jejich účelem bylo zabránit uživateli kopírovat obsah CD do počítače. Za tento krok byla firma Sony BMG velice kritizována, protože rootkit měl závažné bezpečnostní chyby, které umožňovaly navázání virů. Navíc rootkit odesílal firmě Sony BMG zprávy o činnosti uživatele, což je samozřejmě protizákonné.</a:t>
            </a:r>
          </a:p>
        </p:txBody>
      </p:sp>
    </p:spTree>
    <p:extLst>
      <p:ext uri="{BB962C8B-B14F-4D97-AF65-F5344CB8AC3E}">
        <p14:creationId xmlns:p14="http://schemas.microsoft.com/office/powerpoint/2010/main" val="16847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7924800" cy="634082"/>
          </a:xfrm>
        </p:spPr>
        <p:txBody>
          <a:bodyPr/>
          <a:lstStyle/>
          <a:p>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Rootkit </a:t>
            </a:r>
            <a:r>
              <a:rPr lang="cs-CZ" b="1" dirty="0" smtClean="0">
                <a:solidFill>
                  <a:srgbClr val="FFFFFF"/>
                </a:solidFill>
                <a:latin typeface="Verdana" panose="020B0604030504040204" pitchFamily="34" charset="0"/>
                <a:ea typeface="Verdana" panose="020B0604030504040204" pitchFamily="34" charset="0"/>
                <a:cs typeface="Verdana" panose="020B0604030504040204" pitchFamily="34" charset="0"/>
              </a:rPr>
              <a:t>použití i</a:t>
            </a:r>
            <a:endParaRPr lang="cs-CZ" dirty="0"/>
          </a:p>
        </p:txBody>
      </p:sp>
      <p:sp>
        <p:nvSpPr>
          <p:cNvPr id="3" name="Zástupný symbol pro obsah 2"/>
          <p:cNvSpPr>
            <a:spLocks noGrp="1"/>
          </p:cNvSpPr>
          <p:nvPr>
            <p:ph sz="quarter" idx="13"/>
          </p:nvPr>
        </p:nvSpPr>
        <p:spPr>
          <a:xfrm>
            <a:off x="609600" y="908720"/>
            <a:ext cx="7924800" cy="5256584"/>
          </a:xfrm>
        </p:spPr>
        <p:txBody>
          <a:bodyPr>
            <a:noAutofit/>
          </a:bodyPr>
          <a:lstStyle/>
          <a:p>
            <a:r>
              <a:rPr lang="cs-CZ" sz="1200" dirty="0">
                <a:latin typeface="Verdana" panose="020B0604030504040204" pitchFamily="34" charset="0"/>
                <a:ea typeface="Verdana" panose="020B0604030504040204" pitchFamily="34" charset="0"/>
                <a:cs typeface="Verdana" panose="020B0604030504040204" pitchFamily="34" charset="0"/>
              </a:rPr>
              <a:t>Moderní rootkity nemají pozvednout přístup, ale spíše se používají k výrobě další software užitečné zatížení nezjistitelné přidáním </a:t>
            </a:r>
            <a:r>
              <a:rPr lang="cs-CZ" sz="1200" dirty="0" err="1">
                <a:latin typeface="Verdana" panose="020B0604030504040204" pitchFamily="34" charset="0"/>
                <a:ea typeface="Verdana" panose="020B0604030504040204" pitchFamily="34" charset="0"/>
                <a:cs typeface="Verdana" panose="020B0604030504040204" pitchFamily="34" charset="0"/>
              </a:rPr>
              <a:t>stealth</a:t>
            </a:r>
            <a:r>
              <a:rPr lang="cs-CZ" sz="1200" dirty="0">
                <a:latin typeface="Verdana" panose="020B0604030504040204" pitchFamily="34" charset="0"/>
                <a:ea typeface="Verdana" panose="020B0604030504040204" pitchFamily="34" charset="0"/>
                <a:cs typeface="Verdana" panose="020B0604030504040204" pitchFamily="34" charset="0"/>
              </a:rPr>
              <a:t> schopnosti. Většina rootkity jsou klasifikovány jako malware , protože užitečné zatížení, které jsou v balíku s, jsou škodlivé. Například náklad tajně ukrást uživatelská hesla , kreditní karty informace, výpočetních zdrojů, nebo provádět jiné neoprávněné činnosti. Malý počet rootkitů může být považováno za užitné aplikace podle jejich uživatelů: například, rootkit by mohl zahalit si CD-ROM ovladač -</a:t>
            </a:r>
            <a:r>
              <a:rPr lang="cs-CZ" sz="1200" dirty="0" err="1">
                <a:latin typeface="Verdana" panose="020B0604030504040204" pitchFamily="34" charset="0"/>
                <a:ea typeface="Verdana" panose="020B0604030504040204" pitchFamily="34" charset="0"/>
                <a:cs typeface="Verdana" panose="020B0604030504040204" pitchFamily="34" charset="0"/>
              </a:rPr>
              <a:t>emulation</a:t>
            </a:r>
            <a:r>
              <a:rPr lang="cs-CZ" sz="1200" dirty="0">
                <a:latin typeface="Verdana" panose="020B0604030504040204" pitchFamily="34" charset="0"/>
                <a:ea typeface="Verdana" panose="020B0604030504040204" pitchFamily="34" charset="0"/>
                <a:cs typeface="Verdana" panose="020B0604030504040204" pitchFamily="34" charset="0"/>
              </a:rPr>
              <a:t>, který umožňuje videohry uživatelům porazit protipirátská opatření, která vyžadují vložení originálního instalačního média do fyzického optická jednotka k ověření, že software byl legitimně zakoupen, což může být velmi nepohodlné dokonce i pro ty, kteří se legitimně ji zakoupit.</a:t>
            </a:r>
          </a:p>
          <a:p>
            <a:r>
              <a:rPr lang="cs-CZ" sz="1200" dirty="0">
                <a:latin typeface="Verdana" panose="020B0604030504040204" pitchFamily="34" charset="0"/>
                <a:ea typeface="Verdana" panose="020B0604030504040204" pitchFamily="34" charset="0"/>
                <a:cs typeface="Verdana" panose="020B0604030504040204" pitchFamily="34" charset="0"/>
              </a:rPr>
              <a:t>Rootkity a jejich užitečné zatížení mají mnoho využití:</a:t>
            </a:r>
          </a:p>
          <a:p>
            <a:r>
              <a:rPr lang="cs-CZ" sz="1200" dirty="0">
                <a:latin typeface="Verdana" panose="020B0604030504040204" pitchFamily="34" charset="0"/>
                <a:ea typeface="Verdana" panose="020B0604030504040204" pitchFamily="34" charset="0"/>
                <a:cs typeface="Verdana" panose="020B0604030504040204" pitchFamily="34" charset="0"/>
              </a:rPr>
              <a:t>Poskytnout útočníkovi s plným přístupem přes </a:t>
            </a:r>
            <a:r>
              <a:rPr lang="cs-CZ" sz="1200" dirty="0" err="1">
                <a:latin typeface="Verdana" panose="020B0604030504040204" pitchFamily="34" charset="0"/>
                <a:ea typeface="Verdana" panose="020B0604030504040204" pitchFamily="34" charset="0"/>
                <a:cs typeface="Verdana" panose="020B0604030504040204" pitchFamily="34" charset="0"/>
              </a:rPr>
              <a:t>backdoor</a:t>
            </a:r>
            <a:r>
              <a:rPr lang="cs-CZ" sz="1200" dirty="0">
                <a:latin typeface="Verdana" panose="020B0604030504040204" pitchFamily="34" charset="0"/>
                <a:ea typeface="Verdana" panose="020B0604030504040204" pitchFamily="34" charset="0"/>
                <a:cs typeface="Verdana" panose="020B0604030504040204" pitchFamily="34" charset="0"/>
              </a:rPr>
              <a:t> , umožňující neoprávněný přístup k, například, krást nebo falšovat dokumenty. Jedním ze způsobů, jak se touto činností je rozvrátit přihlašovací mechanismus, jako je například / bin / </a:t>
            </a:r>
            <a:r>
              <a:rPr lang="cs-CZ" sz="1200" dirty="0" err="1">
                <a:latin typeface="Verdana" panose="020B0604030504040204" pitchFamily="34" charset="0"/>
                <a:ea typeface="Verdana" panose="020B0604030504040204" pitchFamily="34" charset="0"/>
                <a:cs typeface="Verdana" panose="020B0604030504040204" pitchFamily="34" charset="0"/>
              </a:rPr>
              <a:t>login</a:t>
            </a:r>
            <a:r>
              <a:rPr lang="cs-CZ" sz="1200" dirty="0">
                <a:latin typeface="Verdana" panose="020B0604030504040204" pitchFamily="34" charset="0"/>
                <a:ea typeface="Verdana" panose="020B0604030504040204" pitchFamily="34" charset="0"/>
                <a:cs typeface="Verdana" panose="020B0604030504040204" pitchFamily="34" charset="0"/>
              </a:rPr>
              <a:t> program na unixových systémech nebo GINA v systému Windows. Výměna se zdá fungovat normálně, ale také přijímá tajnou přihlašovací kombinace, která umožňuje útočníkovi přímý přístup k systému s administrátorskými právy, obchází standardní autentizačních a autorizačních mechanismů.</a:t>
            </a:r>
            <a:br>
              <a:rPr lang="cs-CZ" sz="1200" dirty="0">
                <a:latin typeface="Verdana" panose="020B0604030504040204" pitchFamily="34" charset="0"/>
                <a:ea typeface="Verdana" panose="020B0604030504040204" pitchFamily="34" charset="0"/>
                <a:cs typeface="Verdana" panose="020B0604030504040204" pitchFamily="34" charset="0"/>
              </a:rPr>
            </a:br>
            <a:r>
              <a:rPr lang="cs-CZ" sz="1200" dirty="0">
                <a:latin typeface="Verdana" panose="020B0604030504040204" pitchFamily="34" charset="0"/>
                <a:ea typeface="Verdana" panose="020B0604030504040204" pitchFamily="34" charset="0"/>
                <a:cs typeface="Verdana" panose="020B0604030504040204" pitchFamily="34" charset="0"/>
              </a:rPr>
              <a:t>Zakrýt jiný malware , zejména heslem krást klíčové lesní dělníky a počítačových virů . </a:t>
            </a:r>
            <a:br>
              <a:rPr lang="cs-CZ" sz="1200" dirty="0">
                <a:latin typeface="Verdana" panose="020B0604030504040204" pitchFamily="34" charset="0"/>
                <a:ea typeface="Verdana" panose="020B0604030504040204" pitchFamily="34" charset="0"/>
                <a:cs typeface="Verdana" panose="020B0604030504040204" pitchFamily="34" charset="0"/>
              </a:rPr>
            </a:br>
            <a:r>
              <a:rPr lang="cs-CZ" sz="1200" dirty="0">
                <a:latin typeface="Verdana" panose="020B0604030504040204" pitchFamily="34" charset="0"/>
                <a:ea typeface="Verdana" panose="020B0604030504040204" pitchFamily="34" charset="0"/>
                <a:cs typeface="Verdana" panose="020B0604030504040204" pitchFamily="34" charset="0"/>
              </a:rPr>
              <a:t>Přivlastnit ohrožena stroj jako zombie počítače pro útoky na jiných počítačích. (Útok pochází z ohrožení systému nebo sítě, místo systému útočníka.) "Zombie" počítače jsou obvykle členy velkých </a:t>
            </a:r>
            <a:r>
              <a:rPr lang="cs-CZ" sz="1200" dirty="0" err="1">
                <a:latin typeface="Verdana" panose="020B0604030504040204" pitchFamily="34" charset="0"/>
                <a:ea typeface="Verdana" panose="020B0604030504040204" pitchFamily="34" charset="0"/>
                <a:cs typeface="Verdana" panose="020B0604030504040204" pitchFamily="34" charset="0"/>
              </a:rPr>
              <a:t>botnetů</a:t>
            </a:r>
            <a:r>
              <a:rPr lang="cs-CZ" sz="1200" dirty="0">
                <a:latin typeface="Verdana" panose="020B0604030504040204" pitchFamily="34" charset="0"/>
                <a:ea typeface="Verdana" panose="020B0604030504040204" pitchFamily="34" charset="0"/>
                <a:cs typeface="Verdana" panose="020B0604030504040204" pitchFamily="34" charset="0"/>
              </a:rPr>
              <a:t> , které může zahájit útoky </a:t>
            </a:r>
            <a:r>
              <a:rPr lang="cs-CZ" sz="1200" dirty="0" err="1">
                <a:latin typeface="Verdana" panose="020B0604030504040204" pitchFamily="34" charset="0"/>
                <a:ea typeface="Verdana" panose="020B0604030504040204" pitchFamily="34" charset="0"/>
                <a:cs typeface="Verdana" panose="020B0604030504040204" pitchFamily="34" charset="0"/>
              </a:rPr>
              <a:t>denial-of-service</a:t>
            </a:r>
            <a:r>
              <a:rPr lang="cs-CZ" sz="1200" dirty="0">
                <a:latin typeface="Verdana" panose="020B0604030504040204" pitchFamily="34" charset="0"/>
                <a:ea typeface="Verdana" panose="020B0604030504040204" pitchFamily="34" charset="0"/>
                <a:cs typeface="Verdana" panose="020B0604030504040204" pitchFamily="34" charset="0"/>
              </a:rPr>
              <a:t> , distribuovat e-mailové spamu , provádět klikání , atd.</a:t>
            </a:r>
            <a:br>
              <a:rPr lang="cs-CZ" sz="1200" dirty="0">
                <a:latin typeface="Verdana" panose="020B0604030504040204" pitchFamily="34" charset="0"/>
                <a:ea typeface="Verdana" panose="020B0604030504040204" pitchFamily="34" charset="0"/>
                <a:cs typeface="Verdana" panose="020B0604030504040204" pitchFamily="34" charset="0"/>
              </a:rPr>
            </a:br>
            <a:r>
              <a:rPr lang="cs-CZ" sz="1200" dirty="0">
                <a:latin typeface="Verdana" panose="020B0604030504040204" pitchFamily="34" charset="0"/>
                <a:ea typeface="Verdana" panose="020B0604030504040204" pitchFamily="34" charset="0"/>
                <a:cs typeface="Verdana" panose="020B0604030504040204" pitchFamily="34" charset="0"/>
              </a:rPr>
              <a:t>Vymáhání správu digitálních práv (DRM).</a:t>
            </a:r>
            <a:br>
              <a:rPr lang="cs-CZ" sz="1200" dirty="0">
                <a:latin typeface="Verdana" panose="020B0604030504040204" pitchFamily="34" charset="0"/>
                <a:ea typeface="Verdana" panose="020B0604030504040204" pitchFamily="34" charset="0"/>
                <a:cs typeface="Verdana" panose="020B0604030504040204" pitchFamily="34" charset="0"/>
              </a:rPr>
            </a:br>
            <a:r>
              <a:rPr lang="cs-CZ" sz="1200" dirty="0">
                <a:latin typeface="Verdana" panose="020B0604030504040204" pitchFamily="34" charset="0"/>
                <a:ea typeface="Verdana" panose="020B0604030504040204" pitchFamily="34" charset="0"/>
                <a:cs typeface="Verdana" panose="020B0604030504040204" pitchFamily="34" charset="0"/>
              </a:rPr>
              <a:t>V některých případech, rootkity poskytují požadované funkce, a mohou být instalovány záměrně jménem uživatele počítače</a:t>
            </a:r>
            <a:r>
              <a:rPr lang="cs-CZ" sz="1200" dirty="0" smtClean="0">
                <a:latin typeface="Verdana" panose="020B0604030504040204" pitchFamily="34" charset="0"/>
                <a:ea typeface="Verdana" panose="020B0604030504040204" pitchFamily="34" charset="0"/>
                <a:cs typeface="Verdana" panose="020B0604030504040204" pitchFamily="34" charset="0"/>
              </a:rPr>
              <a:t>:</a:t>
            </a:r>
            <a:endParaRPr lang="cs-CZ"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90589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Rootkit </a:t>
            </a:r>
            <a:r>
              <a:rPr lang="cs-CZ" b="1" dirty="0" smtClean="0">
                <a:solidFill>
                  <a:srgbClr val="FFFFFF"/>
                </a:solidFill>
                <a:latin typeface="Verdana" panose="020B0604030504040204" pitchFamily="34" charset="0"/>
                <a:ea typeface="Verdana" panose="020B0604030504040204" pitchFamily="34" charset="0"/>
                <a:cs typeface="Verdana" panose="020B0604030504040204" pitchFamily="34" charset="0"/>
              </a:rPr>
              <a:t>použití i</a:t>
            </a:r>
            <a:endParaRPr lang="cs-CZ" dirty="0"/>
          </a:p>
        </p:txBody>
      </p:sp>
      <p:sp>
        <p:nvSpPr>
          <p:cNvPr id="3" name="Zástupný symbol pro obsah 2"/>
          <p:cNvSpPr>
            <a:spLocks noGrp="1"/>
          </p:cNvSpPr>
          <p:nvPr>
            <p:ph sz="quarter" idx="13"/>
          </p:nvPr>
        </p:nvSpPr>
        <p:spPr>
          <a:xfrm>
            <a:off x="609600" y="1600200"/>
            <a:ext cx="7924800" cy="4493096"/>
          </a:xfrm>
        </p:spPr>
        <p:txBody>
          <a:bodyPr>
            <a:normAutofit fontScale="92500"/>
          </a:bodyPr>
          <a:lstStyle/>
          <a:p>
            <a:r>
              <a:rPr lang="cs-CZ" sz="1800" dirty="0">
                <a:latin typeface="Verdana" panose="020B0604030504040204" pitchFamily="34" charset="0"/>
                <a:ea typeface="Verdana" panose="020B0604030504040204" pitchFamily="34" charset="0"/>
                <a:cs typeface="Verdana" panose="020B0604030504040204" pitchFamily="34" charset="0"/>
              </a:rPr>
              <a:t>Skrývat podvádění v on-line hrách od softwaru, jako je </a:t>
            </a:r>
            <a:r>
              <a:rPr lang="cs-CZ" sz="1800" dirty="0" err="1">
                <a:latin typeface="Verdana" panose="020B0604030504040204" pitchFamily="34" charset="0"/>
                <a:ea typeface="Verdana" panose="020B0604030504040204" pitchFamily="34" charset="0"/>
                <a:cs typeface="Verdana" panose="020B0604030504040204" pitchFamily="34" charset="0"/>
              </a:rPr>
              <a:t>Warden</a:t>
            </a:r>
            <a:r>
              <a:rPr lang="cs-CZ" sz="1800" dirty="0">
                <a:latin typeface="Verdana" panose="020B0604030504040204" pitchFamily="34" charset="0"/>
                <a:ea typeface="Verdana" panose="020B0604030504040204" pitchFamily="34" charset="0"/>
                <a:cs typeface="Verdana" panose="020B0604030504040204" pitchFamily="34" charset="0"/>
              </a:rPr>
              <a:t> .</a:t>
            </a:r>
            <a:br>
              <a:rPr lang="cs-CZ" sz="1800" dirty="0">
                <a:latin typeface="Verdana" panose="020B0604030504040204" pitchFamily="34" charset="0"/>
                <a:ea typeface="Verdana" panose="020B0604030504040204" pitchFamily="34" charset="0"/>
                <a:cs typeface="Verdana" panose="020B0604030504040204" pitchFamily="34" charset="0"/>
              </a:rPr>
            </a:br>
            <a:r>
              <a:rPr lang="cs-CZ" sz="1800" dirty="0">
                <a:latin typeface="Verdana" panose="020B0604030504040204" pitchFamily="34" charset="0"/>
                <a:ea typeface="Verdana" panose="020B0604030504040204" pitchFamily="34" charset="0"/>
                <a:cs typeface="Verdana" panose="020B0604030504040204" pitchFamily="34" charset="0"/>
              </a:rPr>
              <a:t>Detekce útoků, například, v </a:t>
            </a:r>
            <a:r>
              <a:rPr lang="cs-CZ" sz="1800" dirty="0" err="1">
                <a:latin typeface="Verdana" panose="020B0604030504040204" pitchFamily="34" charset="0"/>
                <a:ea typeface="Verdana" panose="020B0604030504040204" pitchFamily="34" charset="0"/>
                <a:cs typeface="Verdana" panose="020B0604030504040204" pitchFamily="34" charset="0"/>
              </a:rPr>
              <a:t>honeypot</a:t>
            </a:r>
            <a:r>
              <a:rPr lang="cs-CZ" sz="1800" dirty="0">
                <a:latin typeface="Verdana" panose="020B0604030504040204" pitchFamily="34" charset="0"/>
                <a:ea typeface="Verdana" panose="020B0604030504040204" pitchFamily="34" charset="0"/>
                <a:cs typeface="Verdana" panose="020B0604030504040204" pitchFamily="34" charset="0"/>
              </a:rPr>
              <a:t> . </a:t>
            </a:r>
            <a:br>
              <a:rPr lang="cs-CZ" sz="1800" dirty="0">
                <a:latin typeface="Verdana" panose="020B0604030504040204" pitchFamily="34" charset="0"/>
                <a:ea typeface="Verdana" panose="020B0604030504040204" pitchFamily="34" charset="0"/>
                <a:cs typeface="Verdana" panose="020B0604030504040204" pitchFamily="34" charset="0"/>
              </a:rPr>
            </a:br>
            <a:r>
              <a:rPr lang="cs-CZ" sz="1800" dirty="0">
                <a:latin typeface="Verdana" panose="020B0604030504040204" pitchFamily="34" charset="0"/>
                <a:ea typeface="Verdana" panose="020B0604030504040204" pitchFamily="34" charset="0"/>
                <a:cs typeface="Verdana" panose="020B0604030504040204" pitchFamily="34" charset="0"/>
              </a:rPr>
              <a:t>Zvýšit software pro emulaci a bezpečnostní software. </a:t>
            </a:r>
            <a:r>
              <a:rPr lang="cs-CZ" sz="1800" dirty="0" err="1">
                <a:latin typeface="Verdana" panose="020B0604030504040204" pitchFamily="34" charset="0"/>
                <a:ea typeface="Verdana" panose="020B0604030504040204" pitchFamily="34" charset="0"/>
                <a:cs typeface="Verdana" panose="020B0604030504040204" pitchFamily="34" charset="0"/>
              </a:rPr>
              <a:t>Alcohol</a:t>
            </a:r>
            <a:r>
              <a:rPr lang="cs-CZ" sz="1800" dirty="0">
                <a:latin typeface="Verdana" panose="020B0604030504040204" pitchFamily="34" charset="0"/>
                <a:ea typeface="Verdana" panose="020B0604030504040204" pitchFamily="34" charset="0"/>
                <a:cs typeface="Verdana" panose="020B0604030504040204" pitchFamily="34" charset="0"/>
              </a:rPr>
              <a:t> 120% a </a:t>
            </a:r>
            <a:r>
              <a:rPr lang="cs-CZ" sz="1800" dirty="0" err="1">
                <a:latin typeface="Verdana" panose="020B0604030504040204" pitchFamily="34" charset="0"/>
                <a:ea typeface="Verdana" panose="020B0604030504040204" pitchFamily="34" charset="0"/>
                <a:cs typeface="Verdana" panose="020B0604030504040204" pitchFamily="34" charset="0"/>
              </a:rPr>
              <a:t>Daemon</a:t>
            </a:r>
            <a:r>
              <a:rPr lang="cs-CZ" sz="1800" dirty="0">
                <a:latin typeface="Verdana" panose="020B0604030504040204" pitchFamily="34" charset="0"/>
                <a:ea typeface="Verdana" panose="020B0604030504040204" pitchFamily="34" charset="0"/>
                <a:cs typeface="Verdana" panose="020B0604030504040204" pitchFamily="34" charset="0"/>
              </a:rPr>
              <a:t> </a:t>
            </a:r>
            <a:r>
              <a:rPr lang="cs-CZ" sz="1800" dirty="0" err="1">
                <a:latin typeface="Verdana" panose="020B0604030504040204" pitchFamily="34" charset="0"/>
                <a:ea typeface="Verdana" panose="020B0604030504040204" pitchFamily="34" charset="0"/>
                <a:cs typeface="Verdana" panose="020B0604030504040204" pitchFamily="34" charset="0"/>
              </a:rPr>
              <a:t>Tools</a:t>
            </a:r>
            <a:r>
              <a:rPr lang="cs-CZ" sz="1800" dirty="0">
                <a:latin typeface="Verdana" panose="020B0604030504040204" pitchFamily="34" charset="0"/>
                <a:ea typeface="Verdana" panose="020B0604030504040204" pitchFamily="34" charset="0"/>
                <a:cs typeface="Verdana" panose="020B0604030504040204" pitchFamily="34" charset="0"/>
              </a:rPr>
              <a:t> jsou komerční příklady non-nepřátelských rootkity použity k porážce mechanismy ochrany proti kopírování, jako je </a:t>
            </a:r>
            <a:r>
              <a:rPr lang="cs-CZ" sz="1800" dirty="0" err="1">
                <a:latin typeface="Verdana" panose="020B0604030504040204" pitchFamily="34" charset="0"/>
                <a:ea typeface="Verdana" panose="020B0604030504040204" pitchFamily="34" charset="0"/>
                <a:cs typeface="Verdana" panose="020B0604030504040204" pitchFamily="34" charset="0"/>
              </a:rPr>
              <a:t>SafeDisc</a:t>
            </a:r>
            <a:r>
              <a:rPr lang="cs-CZ" sz="1800" dirty="0">
                <a:latin typeface="Verdana" panose="020B0604030504040204" pitchFamily="34" charset="0"/>
                <a:ea typeface="Verdana" panose="020B0604030504040204" pitchFamily="34" charset="0"/>
                <a:cs typeface="Verdana" panose="020B0604030504040204" pitchFamily="34" charset="0"/>
              </a:rPr>
              <a:t> a </a:t>
            </a:r>
            <a:r>
              <a:rPr lang="cs-CZ" sz="1800" dirty="0" err="1">
                <a:latin typeface="Verdana" panose="020B0604030504040204" pitchFamily="34" charset="0"/>
                <a:ea typeface="Verdana" panose="020B0604030504040204" pitchFamily="34" charset="0"/>
                <a:cs typeface="Verdana" panose="020B0604030504040204" pitchFamily="34" charset="0"/>
              </a:rPr>
              <a:t>SecuROM</a:t>
            </a:r>
            <a:r>
              <a:rPr lang="cs-CZ" sz="1800" dirty="0">
                <a:latin typeface="Verdana" panose="020B0604030504040204" pitchFamily="34" charset="0"/>
                <a:ea typeface="Verdana" panose="020B0604030504040204" pitchFamily="34" charset="0"/>
                <a:cs typeface="Verdana" panose="020B0604030504040204" pitchFamily="34" charset="0"/>
              </a:rPr>
              <a:t> . Kaspersky antivirový software také využívá techniky připomínající rootkity se chránit před škodlivým akce. To načte vlastní ovladače zachytit činnost systému, a pak zabrání jiných procesů od škodit sám na sebe. Její procesy nejsou skryté, ale nemůže být ukončena standardními metodami (může být ukončena s </a:t>
            </a:r>
            <a:r>
              <a:rPr lang="cs-CZ" sz="1800" dirty="0" err="1">
                <a:latin typeface="Verdana" panose="020B0604030504040204" pitchFamily="34" charset="0"/>
                <a:ea typeface="Verdana" panose="020B0604030504040204" pitchFamily="34" charset="0"/>
                <a:cs typeface="Verdana" panose="020B0604030504040204" pitchFamily="34" charset="0"/>
              </a:rPr>
              <a:t>Process</a:t>
            </a:r>
            <a:r>
              <a:rPr lang="cs-CZ" sz="1800" dirty="0">
                <a:latin typeface="Verdana" panose="020B0604030504040204" pitchFamily="34" charset="0"/>
                <a:ea typeface="Verdana" panose="020B0604030504040204" pitchFamily="34" charset="0"/>
                <a:cs typeface="Verdana" panose="020B0604030504040204" pitchFamily="34" charset="0"/>
              </a:rPr>
              <a:t> Hacker ).</a:t>
            </a:r>
            <a:br>
              <a:rPr lang="cs-CZ" sz="1800" dirty="0">
                <a:latin typeface="Verdana" panose="020B0604030504040204" pitchFamily="34" charset="0"/>
                <a:ea typeface="Verdana" panose="020B0604030504040204" pitchFamily="34" charset="0"/>
                <a:cs typeface="Verdana" panose="020B0604030504040204" pitchFamily="34" charset="0"/>
              </a:rPr>
            </a:br>
            <a:r>
              <a:rPr lang="cs-CZ" sz="1800" dirty="0">
                <a:latin typeface="Verdana" panose="020B0604030504040204" pitchFamily="34" charset="0"/>
                <a:ea typeface="Verdana" panose="020B0604030504040204" pitchFamily="34" charset="0"/>
                <a:cs typeface="Verdana" panose="020B0604030504040204" pitchFamily="34" charset="0"/>
              </a:rPr>
              <a:t>Ochrana proti krádeži: Notebooky mohou mít BIOS založený rootkit software, který bude pravidelně hlásit na ústřední orgán, který umožňuje notebook má být monitorován, zdravotně postižené nebo vymazán z informací v případě, že je ukradené. </a:t>
            </a:r>
            <a:br>
              <a:rPr lang="cs-CZ" sz="1800" dirty="0">
                <a:latin typeface="Verdana" panose="020B0604030504040204" pitchFamily="34" charset="0"/>
                <a:ea typeface="Verdana" panose="020B0604030504040204" pitchFamily="34" charset="0"/>
                <a:cs typeface="Verdana" panose="020B0604030504040204" pitchFamily="34" charset="0"/>
              </a:rPr>
            </a:br>
            <a:r>
              <a:rPr lang="cs-CZ" sz="1800" dirty="0">
                <a:latin typeface="Verdana" panose="020B0604030504040204" pitchFamily="34" charset="0"/>
                <a:ea typeface="Verdana" panose="020B0604030504040204" pitchFamily="34" charset="0"/>
                <a:cs typeface="Verdana" panose="020B0604030504040204" pitchFamily="34" charset="0"/>
              </a:rPr>
              <a:t>Obcházení aktivace produktu společnosti Microsoft</a:t>
            </a:r>
          </a:p>
          <a:p>
            <a:endParaRPr lang="cs-CZ"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03776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Rootkit </a:t>
            </a:r>
            <a:r>
              <a:rPr lang="cs-CZ" b="1" dirty="0" smtClean="0">
                <a:solidFill>
                  <a:srgbClr val="FFFFFF"/>
                </a:solidFill>
                <a:latin typeface="Verdana" panose="020B0604030504040204" pitchFamily="34" charset="0"/>
                <a:ea typeface="Verdana" panose="020B0604030504040204" pitchFamily="34" charset="0"/>
                <a:cs typeface="Verdana" panose="020B0604030504040204" pitchFamily="34" charset="0"/>
              </a:rPr>
              <a:t>druhy i</a:t>
            </a:r>
            <a:endParaRPr lang="cs-CZ" dirty="0"/>
          </a:p>
        </p:txBody>
      </p:sp>
      <p:pic>
        <p:nvPicPr>
          <p:cNvPr id="2049" name="Picture 1" descr="C:\Users\tester\OneDrive\Weby\Rootkit\rootkit-623x409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613" y="1500188"/>
            <a:ext cx="647700" cy="6191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tester\OneDrive\Weby\Rootkit\rootkit-623x409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613" y="1500188"/>
            <a:ext cx="647700" cy="6191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tester\OneDrive\Weby\Rootkit\rootkit-623x409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613" y="1500188"/>
            <a:ext cx="647700" cy="6191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tester\OneDrive\Weby\Rootkit\rootkit-623x409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613" y="1500188"/>
            <a:ext cx="647700" cy="61912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tester\OneDrive\Weby\Rootkit\rootkit-623x409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613" y="1500188"/>
            <a:ext cx="647700" cy="6191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Zástupný symbol pro obsah 5"/>
          <p:cNvGraphicFramePr>
            <a:graphicFrameLocks noGrp="1"/>
          </p:cNvGraphicFramePr>
          <p:nvPr>
            <p:ph sz="quarter" idx="13"/>
            <p:extLst>
              <p:ext uri="{D42A27DB-BD31-4B8C-83A1-F6EECF244321}">
                <p14:modId xmlns:p14="http://schemas.microsoft.com/office/powerpoint/2010/main" val="1780285440"/>
              </p:ext>
            </p:extLst>
          </p:nvPr>
        </p:nvGraphicFramePr>
        <p:xfrm>
          <a:off x="609600" y="2708920"/>
          <a:ext cx="7490792" cy="2286000"/>
        </p:xfrm>
        <a:graphic>
          <a:graphicData uri="http://schemas.openxmlformats.org/drawingml/2006/table">
            <a:tbl>
              <a:tblPr/>
              <a:tblGrid>
                <a:gridCol w="7490792"/>
              </a:tblGrid>
              <a:tr h="0">
                <a:tc>
                  <a:txBody>
                    <a:bodyPr/>
                    <a:lstStyle/>
                    <a:p>
                      <a:r>
                        <a:rPr lang="cs-CZ" sz="2400" b="1" dirty="0">
                          <a:effectLst/>
                        </a:rPr>
                        <a:t>Uživatelský mód</a:t>
                      </a:r>
                      <a:endParaRPr lang="cs-CZ" sz="2400" dirty="0">
                        <a:effectLst/>
                      </a:endParaRPr>
                    </a:p>
                  </a:txBody>
                  <a:tcPr anchor="ctr">
                    <a:lnL>
                      <a:noFill/>
                    </a:lnL>
                    <a:lnR>
                      <a:noFill/>
                    </a:lnR>
                    <a:lnT>
                      <a:noFill/>
                    </a:lnT>
                    <a:lnB>
                      <a:noFill/>
                    </a:lnB>
                  </a:tcPr>
                </a:tc>
              </a:tr>
              <a:tr h="0">
                <a:tc>
                  <a:txBody>
                    <a:bodyPr/>
                    <a:lstStyle/>
                    <a:p>
                      <a:r>
                        <a:rPr lang="cs-CZ" sz="2400" b="1" i="0" kern="1200" dirty="0" smtClean="0">
                          <a:solidFill>
                            <a:schemeClr val="tx1"/>
                          </a:solidFill>
                          <a:effectLst/>
                          <a:latin typeface="+mn-lt"/>
                          <a:ea typeface="+mn-ea"/>
                          <a:cs typeface="+mn-cs"/>
                        </a:rPr>
                        <a:t>Kernel mód</a:t>
                      </a:r>
                      <a:endParaRPr lang="cs-CZ" sz="2400" dirty="0">
                        <a:effectLst/>
                      </a:endParaRPr>
                    </a:p>
                  </a:txBody>
                  <a:tcPr anchor="ctr">
                    <a:lnL>
                      <a:noFill/>
                    </a:lnL>
                    <a:lnR>
                      <a:noFill/>
                    </a:lnR>
                    <a:lnT>
                      <a:noFill/>
                    </a:lnT>
                    <a:lnB>
                      <a:noFill/>
                    </a:lnB>
                  </a:tcPr>
                </a:tc>
              </a:tr>
              <a:tr h="0">
                <a:tc>
                  <a:txBody>
                    <a:bodyPr/>
                    <a:lstStyle/>
                    <a:p>
                      <a:r>
                        <a:rPr lang="cs-CZ" sz="2400" b="1" i="0" kern="1200" dirty="0" err="1" smtClean="0">
                          <a:solidFill>
                            <a:schemeClr val="tx1"/>
                          </a:solidFill>
                          <a:effectLst/>
                          <a:latin typeface="+mn-lt"/>
                          <a:ea typeface="+mn-ea"/>
                          <a:cs typeface="+mn-cs"/>
                        </a:rPr>
                        <a:t>Bootkits</a:t>
                      </a:r>
                      <a:endParaRPr lang="cs-CZ" sz="2400" dirty="0">
                        <a:effectLst/>
                      </a:endParaRPr>
                    </a:p>
                  </a:txBody>
                  <a:tcPr anchor="ctr">
                    <a:lnL>
                      <a:noFill/>
                    </a:lnL>
                    <a:lnR>
                      <a:noFill/>
                    </a:lnR>
                    <a:lnT>
                      <a:noFill/>
                    </a:lnT>
                    <a:lnB>
                      <a:noFill/>
                    </a:lnB>
                  </a:tcPr>
                </a:tc>
              </a:tr>
              <a:tr h="0">
                <a:tc>
                  <a:txBody>
                    <a:bodyPr/>
                    <a:lstStyle/>
                    <a:p>
                      <a:r>
                        <a:rPr lang="cs-CZ" sz="2400" b="1" i="0" kern="1200" dirty="0" err="1" smtClean="0">
                          <a:solidFill>
                            <a:schemeClr val="tx1"/>
                          </a:solidFill>
                          <a:effectLst/>
                          <a:latin typeface="+mn-lt"/>
                          <a:ea typeface="+mn-ea"/>
                          <a:cs typeface="+mn-cs"/>
                        </a:rPr>
                        <a:t>Hypervisor</a:t>
                      </a:r>
                      <a:r>
                        <a:rPr lang="cs-CZ" sz="2400" b="1" i="0" kern="1200" dirty="0" smtClean="0">
                          <a:solidFill>
                            <a:schemeClr val="tx1"/>
                          </a:solidFill>
                          <a:effectLst/>
                          <a:latin typeface="+mn-lt"/>
                          <a:ea typeface="+mn-ea"/>
                          <a:cs typeface="+mn-cs"/>
                        </a:rPr>
                        <a:t> </a:t>
                      </a:r>
                      <a:r>
                        <a:rPr lang="cs-CZ" sz="2400" b="1" i="0" kern="1200" dirty="0" err="1" smtClean="0">
                          <a:solidFill>
                            <a:schemeClr val="tx1"/>
                          </a:solidFill>
                          <a:effectLst/>
                          <a:latin typeface="+mn-lt"/>
                          <a:ea typeface="+mn-ea"/>
                          <a:cs typeface="+mn-cs"/>
                        </a:rPr>
                        <a:t>Level</a:t>
                      </a:r>
                      <a:endParaRPr lang="cs-CZ" sz="2400" dirty="0">
                        <a:effectLst/>
                      </a:endParaRPr>
                    </a:p>
                  </a:txBody>
                  <a:tcPr anchor="ctr">
                    <a:lnL>
                      <a:noFill/>
                    </a:lnL>
                    <a:lnR>
                      <a:noFill/>
                    </a:lnR>
                    <a:lnT>
                      <a:noFill/>
                    </a:lnT>
                    <a:lnB>
                      <a:noFill/>
                    </a:lnB>
                  </a:tcPr>
                </a:tc>
              </a:tr>
              <a:tr h="0">
                <a:tc>
                  <a:txBody>
                    <a:bodyPr/>
                    <a:lstStyle/>
                    <a:p>
                      <a:r>
                        <a:rPr lang="cs-CZ" sz="2400" b="1" i="0" kern="1200" dirty="0" smtClean="0">
                          <a:solidFill>
                            <a:schemeClr val="tx1"/>
                          </a:solidFill>
                          <a:effectLst/>
                          <a:latin typeface="+mn-lt"/>
                          <a:ea typeface="+mn-ea"/>
                          <a:cs typeface="+mn-cs"/>
                        </a:rPr>
                        <a:t>Firmware a hardware</a:t>
                      </a:r>
                      <a:endParaRPr lang="cs-CZ" sz="2400" dirty="0">
                        <a:effectLst/>
                      </a:endParaRPr>
                    </a:p>
                  </a:txBody>
                  <a:tcPr anchor="ctr">
                    <a:lnL>
                      <a:noFill/>
                    </a:lnL>
                    <a:lnR>
                      <a:noFill/>
                    </a:lnR>
                    <a:lnT>
                      <a:noFill/>
                    </a:lnT>
                    <a:lnB>
                      <a:noFill/>
                    </a:lnB>
                  </a:tcPr>
                </a:tc>
              </a:tr>
            </a:tbl>
          </a:graphicData>
        </a:graphic>
      </p:graphicFrame>
      <p:sp>
        <p:nvSpPr>
          <p:cNvPr id="7" name="Rectangle 6"/>
          <p:cNvSpPr>
            <a:spLocks noChangeArrowheads="1"/>
          </p:cNvSpPr>
          <p:nvPr/>
        </p:nvSpPr>
        <p:spPr bwMode="auto">
          <a:xfrm>
            <a:off x="609600" y="3475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Arial" pitchFamily="34" charset="0"/>
                <a:cs typeface="Arial" pitchFamily="34" charset="0"/>
              </a:rPr>
              <a:t/>
            </a:r>
            <a:br>
              <a:rPr kumimoji="0" lang="cs-CZ" altLang="cs-CZ" sz="1800" b="0" i="0" u="none" strike="noStrike" cap="none" normalizeH="0" baseline="0" smtClean="0">
                <a:ln>
                  <a:noFill/>
                </a:ln>
                <a:solidFill>
                  <a:schemeClr val="tx1"/>
                </a:solidFill>
                <a:effectLst/>
                <a:latin typeface="Arial" pitchFamily="34" charset="0"/>
                <a:cs typeface="Arial" pitchFamily="34" charset="0"/>
              </a:rPr>
            </a:br>
            <a:endParaRPr kumimoji="0" lang="cs-CZ" altLang="cs-CZ"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57358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Rootkit druhy </a:t>
            </a:r>
            <a:r>
              <a:rPr lang="cs-CZ" b="1" dirty="0" err="1" smtClean="0">
                <a:solidFill>
                  <a:srgbClr val="FFFFFF"/>
                </a:solidFill>
                <a:latin typeface="Verdana" panose="020B0604030504040204" pitchFamily="34" charset="0"/>
                <a:ea typeface="Verdana" panose="020B0604030504040204" pitchFamily="34" charset="0"/>
                <a:cs typeface="Verdana" panose="020B0604030504040204" pitchFamily="34" charset="0"/>
              </a:rPr>
              <a:t>ii</a:t>
            </a:r>
            <a:r>
              <a:rPr lang="cs-CZ" b="1" dirty="0" smtClean="0">
                <a:solidFill>
                  <a:srgbClr val="FFFFFF"/>
                </a:solidFill>
                <a:latin typeface="Verdana" panose="020B0604030504040204" pitchFamily="34" charset="0"/>
                <a:ea typeface="Verdana" panose="020B0604030504040204" pitchFamily="34" charset="0"/>
                <a:cs typeface="Verdana" panose="020B0604030504040204" pitchFamily="34" charset="0"/>
              </a:rPr>
              <a:t> </a:t>
            </a:r>
            <a:r>
              <a:rPr lang="cs-CZ" sz="2400" b="1" dirty="0"/>
              <a:t>Uživatelský </a:t>
            </a:r>
            <a:r>
              <a:rPr lang="cs-CZ" sz="2400" b="1" dirty="0" smtClean="0"/>
              <a:t>mód</a:t>
            </a:r>
            <a:endParaRPr lang="cs-CZ" dirty="0"/>
          </a:p>
        </p:txBody>
      </p:sp>
      <p:sp>
        <p:nvSpPr>
          <p:cNvPr id="3" name="Zástupný symbol pro obsah 2"/>
          <p:cNvSpPr>
            <a:spLocks noGrp="1"/>
          </p:cNvSpPr>
          <p:nvPr>
            <p:ph sz="quarter" idx="13"/>
          </p:nvPr>
        </p:nvSpPr>
        <p:spPr/>
        <p:txBody>
          <a:bodyPr/>
          <a:lstStyle/>
          <a:p>
            <a:endParaRPr lang="cs-CZ"/>
          </a:p>
        </p:txBody>
      </p:sp>
    </p:spTree>
    <p:extLst>
      <p:ext uri="{BB962C8B-B14F-4D97-AF65-F5344CB8AC3E}">
        <p14:creationId xmlns:p14="http://schemas.microsoft.com/office/powerpoint/2010/main" val="295596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Rootkit druhy </a:t>
            </a:r>
            <a:r>
              <a:rPr lang="cs-CZ" b="1" dirty="0" err="1">
                <a:solidFill>
                  <a:srgbClr val="FFFFFF"/>
                </a:solidFill>
                <a:latin typeface="Verdana" panose="020B0604030504040204" pitchFamily="34" charset="0"/>
                <a:ea typeface="Verdana" panose="020B0604030504040204" pitchFamily="34" charset="0"/>
                <a:cs typeface="Verdana" panose="020B0604030504040204" pitchFamily="34" charset="0"/>
              </a:rPr>
              <a:t>ii</a:t>
            </a:r>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 </a:t>
            </a:r>
            <a:r>
              <a:rPr lang="cs-CZ" sz="2400" b="1" dirty="0"/>
              <a:t>Kernel </a:t>
            </a:r>
            <a:r>
              <a:rPr lang="cs-CZ" sz="2400" b="1" dirty="0" smtClean="0"/>
              <a:t>mód</a:t>
            </a:r>
            <a:endParaRPr lang="cs-CZ" dirty="0"/>
          </a:p>
        </p:txBody>
      </p:sp>
      <p:sp>
        <p:nvSpPr>
          <p:cNvPr id="3" name="Zástupný symbol pro obsah 2"/>
          <p:cNvSpPr>
            <a:spLocks noGrp="1"/>
          </p:cNvSpPr>
          <p:nvPr>
            <p:ph sz="quarter" idx="13"/>
          </p:nvPr>
        </p:nvSpPr>
        <p:spPr/>
        <p:txBody>
          <a:bodyPr/>
          <a:lstStyle/>
          <a:p>
            <a:endParaRPr lang="cs-CZ"/>
          </a:p>
        </p:txBody>
      </p:sp>
    </p:spTree>
    <p:extLst>
      <p:ext uri="{BB962C8B-B14F-4D97-AF65-F5344CB8AC3E}">
        <p14:creationId xmlns:p14="http://schemas.microsoft.com/office/powerpoint/2010/main" val="2257988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Rootkit druhy </a:t>
            </a:r>
            <a:r>
              <a:rPr lang="cs-CZ" b="1" dirty="0" err="1">
                <a:solidFill>
                  <a:srgbClr val="FFFFFF"/>
                </a:solidFill>
                <a:latin typeface="Verdana" panose="020B0604030504040204" pitchFamily="34" charset="0"/>
                <a:ea typeface="Verdana" panose="020B0604030504040204" pitchFamily="34" charset="0"/>
                <a:cs typeface="Verdana" panose="020B0604030504040204" pitchFamily="34" charset="0"/>
              </a:rPr>
              <a:t>ii</a:t>
            </a:r>
            <a:r>
              <a:rPr lang="cs-CZ" b="1" dirty="0">
                <a:solidFill>
                  <a:srgbClr val="FFFFFF"/>
                </a:solidFill>
                <a:latin typeface="Verdana" panose="020B0604030504040204" pitchFamily="34" charset="0"/>
                <a:ea typeface="Verdana" panose="020B0604030504040204" pitchFamily="34" charset="0"/>
                <a:cs typeface="Verdana" panose="020B0604030504040204" pitchFamily="34" charset="0"/>
              </a:rPr>
              <a:t> </a:t>
            </a:r>
            <a:r>
              <a:rPr lang="cs-CZ" sz="2400" b="1" dirty="0" err="1"/>
              <a:t>Bootkits</a:t>
            </a:r>
            <a:endParaRPr lang="cs-CZ" dirty="0"/>
          </a:p>
        </p:txBody>
      </p:sp>
      <p:sp>
        <p:nvSpPr>
          <p:cNvPr id="3" name="Zástupný symbol pro obsah 2"/>
          <p:cNvSpPr>
            <a:spLocks noGrp="1"/>
          </p:cNvSpPr>
          <p:nvPr>
            <p:ph sz="quarter" idx="13"/>
          </p:nvPr>
        </p:nvSpPr>
        <p:spPr/>
        <p:txBody>
          <a:bodyPr/>
          <a:lstStyle/>
          <a:p>
            <a:endParaRPr lang="cs-CZ"/>
          </a:p>
        </p:txBody>
      </p:sp>
    </p:spTree>
    <p:extLst>
      <p:ext uri="{BB962C8B-B14F-4D97-AF65-F5344CB8AC3E}">
        <p14:creationId xmlns:p14="http://schemas.microsoft.com/office/powerpoint/2010/main" val="2502322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
  <a:themeElements>
    <a:clrScheme name="Horiz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44</TotalTime>
  <Words>495</Words>
  <Application>Microsoft Office PowerPoint</Application>
  <PresentationFormat>Předvádění na obrazovce (4:3)</PresentationFormat>
  <Paragraphs>30</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Horizont</vt:lpstr>
      <vt:lpstr>Rootkit</vt:lpstr>
      <vt:lpstr>Obsah</vt:lpstr>
      <vt:lpstr>Co jsou rootkity</vt:lpstr>
      <vt:lpstr>Rootkit použití i</vt:lpstr>
      <vt:lpstr>Rootkit použití i</vt:lpstr>
      <vt:lpstr>Rootkit druhy i</vt:lpstr>
      <vt:lpstr>Rootkit druhy ii Uživatelský mód</vt:lpstr>
      <vt:lpstr>Rootkit druhy ii Kernel mód</vt:lpstr>
      <vt:lpstr>Rootkit druhy ii Bootkits</vt:lpstr>
      <vt:lpstr>Rootkit druhy ii Hypervisor Level</vt:lpstr>
      <vt:lpstr>Rootkit druhy ii Firmware a hardware</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Rootkit</dc:title>
  <dc:creator>tester</dc:creator>
  <cp:lastModifiedBy>tester</cp:lastModifiedBy>
  <cp:revision>16</cp:revision>
  <dcterms:created xsi:type="dcterms:W3CDTF">2015-07-09T11:33:21Z</dcterms:created>
  <dcterms:modified xsi:type="dcterms:W3CDTF">2015-07-11T13:25:12Z</dcterms:modified>
</cp:coreProperties>
</file>